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58" r:id="rId3"/>
    <p:sldId id="257" r:id="rId4"/>
    <p:sldId id="259" r:id="rId5"/>
    <p:sldId id="332" r:id="rId6"/>
    <p:sldId id="333" r:id="rId7"/>
    <p:sldId id="260" r:id="rId8"/>
    <p:sldId id="272" r:id="rId9"/>
    <p:sldId id="262" r:id="rId10"/>
    <p:sldId id="273" r:id="rId11"/>
    <p:sldId id="263" r:id="rId12"/>
    <p:sldId id="264" r:id="rId13"/>
    <p:sldId id="274" r:id="rId14"/>
    <p:sldId id="265" r:id="rId15"/>
    <p:sldId id="275" r:id="rId16"/>
    <p:sldId id="276" r:id="rId17"/>
    <p:sldId id="277" r:id="rId18"/>
    <p:sldId id="334" r:id="rId19"/>
    <p:sldId id="279" r:id="rId20"/>
    <p:sldId id="278" r:id="rId21"/>
    <p:sldId id="288" r:id="rId22"/>
    <p:sldId id="328" r:id="rId23"/>
    <p:sldId id="280" r:id="rId24"/>
    <p:sldId id="281" r:id="rId25"/>
    <p:sldId id="282" r:id="rId26"/>
    <p:sldId id="283" r:id="rId27"/>
    <p:sldId id="285" r:id="rId28"/>
    <p:sldId id="284" r:id="rId29"/>
    <p:sldId id="289" r:id="rId30"/>
    <p:sldId id="286" r:id="rId31"/>
    <p:sldId id="290" r:id="rId32"/>
    <p:sldId id="291" r:id="rId33"/>
    <p:sldId id="293" r:id="rId34"/>
    <p:sldId id="292" r:id="rId35"/>
    <p:sldId id="295" r:id="rId36"/>
    <p:sldId id="294" r:id="rId37"/>
    <p:sldId id="296" r:id="rId38"/>
    <p:sldId id="297" r:id="rId39"/>
    <p:sldId id="298" r:id="rId40"/>
    <p:sldId id="329" r:id="rId41"/>
    <p:sldId id="299" r:id="rId42"/>
    <p:sldId id="302" r:id="rId43"/>
    <p:sldId id="301" r:id="rId44"/>
    <p:sldId id="303" r:id="rId45"/>
    <p:sldId id="300" r:id="rId46"/>
    <p:sldId id="305" r:id="rId47"/>
    <p:sldId id="304" r:id="rId48"/>
    <p:sldId id="306" r:id="rId49"/>
    <p:sldId id="307" r:id="rId50"/>
    <p:sldId id="321" r:id="rId51"/>
    <p:sldId id="308" r:id="rId52"/>
    <p:sldId id="312" r:id="rId53"/>
    <p:sldId id="309" r:id="rId54"/>
    <p:sldId id="330" r:id="rId55"/>
    <p:sldId id="310" r:id="rId56"/>
    <p:sldId id="313" r:id="rId57"/>
    <p:sldId id="314" r:id="rId58"/>
    <p:sldId id="316" r:id="rId59"/>
    <p:sldId id="315" r:id="rId60"/>
    <p:sldId id="318" r:id="rId61"/>
    <p:sldId id="317" r:id="rId62"/>
    <p:sldId id="320" r:id="rId63"/>
    <p:sldId id="319" r:id="rId64"/>
    <p:sldId id="322" r:id="rId65"/>
    <p:sldId id="323" r:id="rId66"/>
    <p:sldId id="325" r:id="rId67"/>
    <p:sldId id="324" r:id="rId68"/>
    <p:sldId id="331" r:id="rId69"/>
    <p:sldId id="327" r:id="rId70"/>
    <p:sldId id="326" r:id="rId71"/>
  </p:sldIdLst>
  <p:sldSz cx="12192000" cy="6858000"/>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CF66"/>
    <a:srgbClr val="EEBA3C"/>
    <a:srgbClr val="A8803A"/>
    <a:srgbClr val="66A5CD"/>
    <a:srgbClr val="EA5153"/>
    <a:srgbClr val="3C6D88"/>
    <a:srgbClr val="7B5913"/>
    <a:srgbClr val="F4ED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14" autoAdjust="0"/>
    <p:restoredTop sz="86126" autoAdjust="0"/>
  </p:normalViewPr>
  <p:slideViewPr>
    <p:cSldViewPr snapToGrid="0">
      <p:cViewPr varScale="1">
        <p:scale>
          <a:sx n="95" d="100"/>
          <a:sy n="95" d="100"/>
        </p:scale>
        <p:origin x="3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fr-FR"/>
          </a:p>
        </p:txBody>
      </p:sp>
      <p:sp>
        <p:nvSpPr>
          <p:cNvPr id="3" name="Espace réservé de la date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241965A4-73EA-458D-9BF5-8E1FC5C07D78}" type="datetimeFigureOut">
              <a:rPr lang="fr-FR" smtClean="0"/>
              <a:t>03/12/2024</a:t>
            </a:fld>
            <a:endParaRPr lang="fr-FR"/>
          </a:p>
        </p:txBody>
      </p:sp>
      <p:sp>
        <p:nvSpPr>
          <p:cNvPr id="4" name="Espace réservé de l'image des diapositives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fr-FR"/>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41979C5E-E58A-4AD6-8518-B32F4426D575}" type="slidenum">
              <a:rPr lang="fr-FR" smtClean="0"/>
              <a:t>‹N°›</a:t>
            </a:fld>
            <a:endParaRPr lang="fr-FR"/>
          </a:p>
        </p:txBody>
      </p:sp>
    </p:spTree>
    <p:extLst>
      <p:ext uri="{BB962C8B-B14F-4D97-AF65-F5344CB8AC3E}">
        <p14:creationId xmlns:p14="http://schemas.microsoft.com/office/powerpoint/2010/main" val="2408746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1</a:t>
            </a:fld>
            <a:endParaRPr lang="fr-FR"/>
          </a:p>
        </p:txBody>
      </p:sp>
    </p:spTree>
    <p:extLst>
      <p:ext uri="{BB962C8B-B14F-4D97-AF65-F5344CB8AC3E}">
        <p14:creationId xmlns:p14="http://schemas.microsoft.com/office/powerpoint/2010/main" val="3987771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L’achat</a:t>
            </a:r>
            <a:r>
              <a:rPr lang="fr-FR" baseline="0" dirty="0"/>
              <a:t> de marchandise est une charge. Cela apparait en compte de résultat. La trésorerie diminue de 2 (crédit). </a:t>
            </a:r>
          </a:p>
          <a:p>
            <a:r>
              <a:rPr lang="fr-FR" baseline="0" dirty="0"/>
              <a:t>On peut aussi considérer que l’argent permet à l’opération d’exister (ressource au crédit) et que cela permet d’acheter de la moutarde (emploi au débit).</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10</a:t>
            </a:fld>
            <a:endParaRPr lang="fr-FR"/>
          </a:p>
        </p:txBody>
      </p:sp>
    </p:spTree>
    <p:extLst>
      <p:ext uri="{BB962C8B-B14F-4D97-AF65-F5344CB8AC3E}">
        <p14:creationId xmlns:p14="http://schemas.microsoft.com/office/powerpoint/2010/main" val="2290324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Interroger</a:t>
            </a:r>
            <a:r>
              <a:rPr lang="fr-FR" baseline="0" dirty="0"/>
              <a:t> les étudiants : </a:t>
            </a:r>
          </a:p>
          <a:p>
            <a:pPr marL="171450" indent="-171450">
              <a:buFontTx/>
              <a:buChar char="-"/>
            </a:pPr>
            <a:r>
              <a:rPr lang="fr-FR" baseline="0" dirty="0"/>
              <a:t>Qu’est ce qui entre dans le patrimoine et qu’est ce qui en sort ? </a:t>
            </a:r>
          </a:p>
          <a:p>
            <a:pPr marL="0" indent="0">
              <a:buFontTx/>
              <a:buNone/>
            </a:pPr>
            <a:r>
              <a:rPr lang="fr-FR" baseline="0" dirty="0"/>
              <a:t>Préciser que ce qui entre n’est pas un flux physique, mais un service (je peux utiliser un local qui ne m’appartient pas). La consommation d’un service constitue au même titre qu’un achat de marchandise, une charge. </a:t>
            </a:r>
          </a:p>
          <a:p>
            <a:pPr marL="171450" indent="-171450">
              <a:buFontTx/>
              <a:buChar char="-"/>
            </a:pPr>
            <a:endParaRPr lang="fr-FR" baseline="0" dirty="0"/>
          </a:p>
          <a:p>
            <a:pPr marL="0" indent="0">
              <a:buFontTx/>
              <a:buNone/>
            </a:pPr>
            <a:r>
              <a:rPr lang="fr-FR" baseline="0" dirty="0"/>
              <a:t>=&gt; Demander leur si l’entreprise s’est enrichie ou appauvrie suite à cette opération ? </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11</a:t>
            </a:fld>
            <a:endParaRPr lang="fr-FR"/>
          </a:p>
        </p:txBody>
      </p:sp>
    </p:spTree>
    <p:extLst>
      <p:ext uri="{BB962C8B-B14F-4D97-AF65-F5344CB8AC3E}">
        <p14:creationId xmlns:p14="http://schemas.microsoft.com/office/powerpoint/2010/main" val="38913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paiement du loyer est une charge. Au même titre qu’une marchandise entre</a:t>
            </a:r>
            <a:r>
              <a:rPr lang="fr-FR" baseline="0" dirty="0"/>
              <a:t> dans le patrimoine lors d’un achat, ici, c’est un service qui entre dans mon patrimoine et qui est consommé. Cela apparait en compte de résultat (appauvrissement). La trésorerie diminue de 1 (crédit). </a:t>
            </a:r>
          </a:p>
          <a:p>
            <a:r>
              <a:rPr lang="fr-FR" baseline="0" dirty="0"/>
              <a:t>On peut aussi considérer que l’argent permet à l’opération d’exister (ressource au crédit) et que cela permet de disposer d’un local (emploi au débit).</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12</a:t>
            </a:fld>
            <a:endParaRPr lang="fr-FR"/>
          </a:p>
        </p:txBody>
      </p:sp>
    </p:spTree>
    <p:extLst>
      <p:ext uri="{BB962C8B-B14F-4D97-AF65-F5344CB8AC3E}">
        <p14:creationId xmlns:p14="http://schemas.microsoft.com/office/powerpoint/2010/main" val="4221213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13</a:t>
            </a:fld>
            <a:endParaRPr lang="fr-FR"/>
          </a:p>
        </p:txBody>
      </p:sp>
    </p:spTree>
    <p:extLst>
      <p:ext uri="{BB962C8B-B14F-4D97-AF65-F5344CB8AC3E}">
        <p14:creationId xmlns:p14="http://schemas.microsoft.com/office/powerpoint/2010/main" val="1805530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L’entreprise</a:t>
            </a:r>
            <a:r>
              <a:rPr lang="fr-FR" baseline="0" dirty="0"/>
              <a:t> encaisse l’argent (qui entre dans le patrimoine). Cela enrichit donc l’entreprise (il y a un produit). La marchandise quitte le patrimoine, elle est donc créditée.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14</a:t>
            </a:fld>
            <a:endParaRPr lang="fr-FR"/>
          </a:p>
        </p:txBody>
      </p:sp>
    </p:spTree>
    <p:extLst>
      <p:ext uri="{BB962C8B-B14F-4D97-AF65-F5344CB8AC3E}">
        <p14:creationId xmlns:p14="http://schemas.microsoft.com/office/powerpoint/2010/main" val="3900393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15</a:t>
            </a:fld>
            <a:endParaRPr lang="fr-FR"/>
          </a:p>
        </p:txBody>
      </p:sp>
    </p:spTree>
    <p:extLst>
      <p:ext uri="{BB962C8B-B14F-4D97-AF65-F5344CB8AC3E}">
        <p14:creationId xmlns:p14="http://schemas.microsoft.com/office/powerpoint/2010/main" val="626869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L’achat</a:t>
            </a:r>
            <a:r>
              <a:rPr lang="fr-FR" baseline="0" dirty="0"/>
              <a:t> de marchandise est une charge. Cela apparait en compte de résultat. La trésorerie diminue de 3 (crédit). </a:t>
            </a:r>
          </a:p>
          <a:p>
            <a:r>
              <a:rPr lang="fr-FR" baseline="0" dirty="0"/>
              <a:t>On peut aussi considérer que l’argent permet à l’opération d’exister (ressource au crédit) et que cela permet d’acheter de la moutarde (emploi au débit).</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16</a:t>
            </a:fld>
            <a:endParaRPr lang="fr-FR"/>
          </a:p>
        </p:txBody>
      </p:sp>
    </p:spTree>
    <p:extLst>
      <p:ext uri="{BB962C8B-B14F-4D97-AF65-F5344CB8AC3E}">
        <p14:creationId xmlns:p14="http://schemas.microsoft.com/office/powerpoint/2010/main" val="2612737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supposera ici que l‘entreprise ne peut pas acheter </a:t>
            </a:r>
            <a:r>
              <a:rPr lang="fr-FR" baseline="0" dirty="0"/>
              <a:t>le caviar. Par simplification, dans le jeu, on considère que si l’entreprise a une trésorerie négative, à la fin de l’année, c’est le dépôt de bilan. Vous pouvez présenter les enjeux lié à la trésorerie</a:t>
            </a:r>
            <a:endParaRPr lang="fr-FR" dirty="0"/>
          </a:p>
          <a:p>
            <a:endParaRPr lang="fr-FR" dirty="0"/>
          </a:p>
          <a:p>
            <a:pPr marL="185766" indent="-185766">
              <a:buFontTx/>
              <a:buChar char="-"/>
            </a:pPr>
            <a:r>
              <a:rPr lang="fr-FR" baseline="0" dirty="0"/>
              <a:t>Si la trésorerie est positive, l’entreprise peut acheter des marchandises, payer l’essence du camion, verser les salaires etc…</a:t>
            </a:r>
          </a:p>
          <a:p>
            <a:pPr marL="185766" indent="-185766">
              <a:buFontTx/>
              <a:buChar char="-"/>
            </a:pPr>
            <a:r>
              <a:rPr lang="fr-FR" baseline="0" dirty="0"/>
              <a:t>Si la trésorerie devient légèrement négative, on appelle cela le découvert. L’entreprise peut continuer à payer ses prochaines échéance, en revanche, elle va payer des agios et frais bancaires. </a:t>
            </a:r>
          </a:p>
          <a:p>
            <a:pPr marL="185766" indent="-185766">
              <a:buFontTx/>
              <a:buChar char="-"/>
            </a:pPr>
            <a:r>
              <a:rPr lang="fr-FR" baseline="0" dirty="0"/>
              <a:t>Lorsque la trésorerie est trop négative, le banquier cesse de financer le découvert. C’est le dépôt de bilan qui conduit à la mort des entreprises pour défaut de paiement. </a:t>
            </a:r>
          </a:p>
          <a:p>
            <a:pPr marL="185766" indent="-185766">
              <a:buFontTx/>
              <a:buChar char="-"/>
            </a:pPr>
            <a:endParaRPr lang="fr-FR" baseline="0" dirty="0"/>
          </a:p>
          <a:p>
            <a:r>
              <a:rPr lang="fr-FR" baseline="0" dirty="0"/>
              <a:t>Même si l’application « simplifie la réalité », rappelez que lorsque l’entreprise a une trésorerie négative, celle-ci se retrouve dans le passif (dette auprès des établissements de crédit).</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17</a:t>
            </a:fld>
            <a:endParaRPr lang="fr-FR"/>
          </a:p>
        </p:txBody>
      </p:sp>
    </p:spTree>
    <p:extLst>
      <p:ext uri="{BB962C8B-B14F-4D97-AF65-F5344CB8AC3E}">
        <p14:creationId xmlns:p14="http://schemas.microsoft.com/office/powerpoint/2010/main" val="1825286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 supposera ici que l‘entreprise ne peut pas acheter </a:t>
            </a:r>
            <a:r>
              <a:rPr lang="fr-FR" baseline="0" dirty="0"/>
              <a:t>le caviar. Par simplification, dans le jeu, on considère que si l’entreprise a une trésorerie négative, à la fin de l’année, c’est le dépôt de bilan. Vous pouvez présenter les enjeux lié à la trésorerie</a:t>
            </a:r>
            <a:endParaRPr lang="fr-FR" dirty="0"/>
          </a:p>
          <a:p>
            <a:endParaRPr lang="fr-FR" dirty="0"/>
          </a:p>
          <a:p>
            <a:pPr marL="185766" indent="-185766">
              <a:buFontTx/>
              <a:buChar char="-"/>
            </a:pPr>
            <a:r>
              <a:rPr lang="fr-FR" baseline="0" dirty="0"/>
              <a:t>Si la trésorerie est positive, l’entreprise peut acheter des marchandises, payer l’essence du camion, verser les salaires etc…</a:t>
            </a:r>
          </a:p>
          <a:p>
            <a:pPr marL="185766" indent="-185766">
              <a:buFontTx/>
              <a:buChar char="-"/>
            </a:pPr>
            <a:r>
              <a:rPr lang="fr-FR" baseline="0" dirty="0"/>
              <a:t>Si la trésorerie devient légèrement négative, on appelle cela le découvert. L’entreprise peut continuer à payer ses prochaines échéance, en revanche, elle va payer des agios et frais bancaires. </a:t>
            </a:r>
          </a:p>
          <a:p>
            <a:pPr marL="185766" indent="-185766">
              <a:buFontTx/>
              <a:buChar char="-"/>
            </a:pPr>
            <a:r>
              <a:rPr lang="fr-FR" baseline="0" dirty="0"/>
              <a:t>Lorsque la trésorerie est trop négative, le banquier cesse de financer le découvert. C’est le dépôt de bilan qui conduit à la mort des entreprises pour défaut de paiement. </a:t>
            </a:r>
          </a:p>
          <a:p>
            <a:pPr marL="185766" indent="-185766">
              <a:buFontTx/>
              <a:buChar char="-"/>
            </a:pPr>
            <a:endParaRPr lang="fr-FR" baseline="0" dirty="0"/>
          </a:p>
          <a:p>
            <a:r>
              <a:rPr lang="fr-FR" baseline="0" dirty="0"/>
              <a:t>Même si l’application « simplifie la réalité », rappelez que lorsque l’entreprise a une trésorerie négative, celle-ci se retrouve dans le passif (dette auprès des établissements de crédit).</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18</a:t>
            </a:fld>
            <a:endParaRPr lang="fr-FR"/>
          </a:p>
        </p:txBody>
      </p:sp>
    </p:spTree>
    <p:extLst>
      <p:ext uri="{BB962C8B-B14F-4D97-AF65-F5344CB8AC3E}">
        <p14:creationId xmlns:p14="http://schemas.microsoft.com/office/powerpoint/2010/main" val="3260419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19</a:t>
            </a:fld>
            <a:endParaRPr lang="fr-FR"/>
          </a:p>
        </p:txBody>
      </p:sp>
    </p:spTree>
    <p:extLst>
      <p:ext uri="{BB962C8B-B14F-4D97-AF65-F5344CB8AC3E}">
        <p14:creationId xmlns:p14="http://schemas.microsoft.com/office/powerpoint/2010/main" val="203272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est à noter</a:t>
            </a:r>
            <a:r>
              <a:rPr lang="fr-FR" baseline="0" dirty="0"/>
              <a:t> que la version présentée ici est volontairement simplifiée. </a:t>
            </a:r>
          </a:p>
          <a:p>
            <a:r>
              <a:rPr lang="fr-FR" baseline="0" dirty="0"/>
              <a:t>Tous les postes du bilan ne sont pas présentés. Nous ne distinguons pas les catégories de charges et produits (exploitation, financiers, exceptionnels). </a:t>
            </a:r>
          </a:p>
          <a:p>
            <a:r>
              <a:rPr lang="fr-FR" baseline="0" dirty="0"/>
              <a:t>Nous ne présentons pas non plus les numéros de comptes ni la TVA. </a:t>
            </a:r>
          </a:p>
          <a:p>
            <a:endParaRPr lang="fr-FR" baseline="0" dirty="0"/>
          </a:p>
          <a:p>
            <a:r>
              <a:rPr lang="fr-FR" baseline="0" dirty="0"/>
              <a:t>Tous ces éléments peuvent (et doivent parfois) être intégrés par les enseignants selon le niveau d’études des élèves recevant cette formation.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2</a:t>
            </a:fld>
            <a:endParaRPr lang="fr-FR"/>
          </a:p>
        </p:txBody>
      </p:sp>
    </p:spTree>
    <p:extLst>
      <p:ext uri="{BB962C8B-B14F-4D97-AF65-F5344CB8AC3E}">
        <p14:creationId xmlns:p14="http://schemas.microsoft.com/office/powerpoint/2010/main" val="3223741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Bilan et compte de résultat</a:t>
            </a:r>
            <a:r>
              <a:rPr lang="fr-FR" baseline="0" dirty="0"/>
              <a:t> sont établis une fois tous les 12 mois (généralement au 31/12 pour la majorité des entreprises). </a:t>
            </a:r>
          </a:p>
          <a:p>
            <a:endParaRPr lang="fr-FR" baseline="0" dirty="0"/>
          </a:p>
          <a:p>
            <a:r>
              <a:rPr lang="fr-FR" baseline="0" dirty="0"/>
              <a:t>On établit le résultat = somme des produits – somme des charges de l’année. Ce résultat revient aux actionnaires. Ici, il s’agit d’une perte que doit subir l’actionnaire. C’est pourquoi il est basculé en capitaux propres (RAN). </a:t>
            </a:r>
          </a:p>
          <a:p>
            <a:r>
              <a:rPr lang="fr-FR" baseline="0" dirty="0"/>
              <a:t>On regarde ensuite si le total actif est égal au total passif. </a:t>
            </a:r>
          </a:p>
          <a:p>
            <a:endParaRPr lang="fr-FR" baseline="0" dirty="0"/>
          </a:p>
          <a:p>
            <a:r>
              <a:rPr lang="fr-FR" baseline="0" dirty="0"/>
              <a:t>Indiquez aux étudiants que le bilan (image de ce que l’entreprise possède et doit) au 31/12/ année 1 est celui avec lequel je repars au 01/01/année 2. En revanche, pour l’année 2, le compte de résultat repart à zéro. Le compte de résultat de l’année 2 regroupera les charges et produits propres à l’année 2. </a:t>
            </a:r>
          </a:p>
          <a:p>
            <a:endParaRPr lang="fr-FR" baseline="0" dirty="0"/>
          </a:p>
          <a:p>
            <a:r>
              <a:rPr lang="fr-FR" baseline="0" dirty="0"/>
              <a:t>Certains étudiants noteront que l’entreprise possède de l’huile d’olive en stock. Vous pouvez l’écrire (en toutes lettres). En revanche, nous avons fait le choix ici de ne pas aborder les écritures de variation de stock qui permettraient d’équilibrer la valeur du stock.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20</a:t>
            </a:fld>
            <a:endParaRPr lang="fr-FR"/>
          </a:p>
        </p:txBody>
      </p:sp>
    </p:spTree>
    <p:extLst>
      <p:ext uri="{BB962C8B-B14F-4D97-AF65-F5344CB8AC3E}">
        <p14:creationId xmlns:p14="http://schemas.microsoft.com/office/powerpoint/2010/main" val="1432384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21</a:t>
            </a:fld>
            <a:endParaRPr lang="fr-FR"/>
          </a:p>
        </p:txBody>
      </p:sp>
    </p:spTree>
    <p:extLst>
      <p:ext uri="{BB962C8B-B14F-4D97-AF65-F5344CB8AC3E}">
        <p14:creationId xmlns:p14="http://schemas.microsoft.com/office/powerpoint/2010/main" val="27069588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22</a:t>
            </a:fld>
            <a:endParaRPr lang="fr-FR"/>
          </a:p>
        </p:txBody>
      </p:sp>
    </p:spTree>
    <p:extLst>
      <p:ext uri="{BB962C8B-B14F-4D97-AF65-F5344CB8AC3E}">
        <p14:creationId xmlns:p14="http://schemas.microsoft.com/office/powerpoint/2010/main" val="140542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23</a:t>
            </a:fld>
            <a:endParaRPr lang="fr-FR"/>
          </a:p>
        </p:txBody>
      </p:sp>
    </p:spTree>
    <p:extLst>
      <p:ext uri="{BB962C8B-B14F-4D97-AF65-F5344CB8AC3E}">
        <p14:creationId xmlns:p14="http://schemas.microsoft.com/office/powerpoint/2010/main" val="3312179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24</a:t>
            </a:fld>
            <a:endParaRPr lang="fr-FR"/>
          </a:p>
        </p:txBody>
      </p:sp>
    </p:spTree>
    <p:extLst>
      <p:ext uri="{BB962C8B-B14F-4D97-AF65-F5344CB8AC3E}">
        <p14:creationId xmlns:p14="http://schemas.microsoft.com/office/powerpoint/2010/main" val="199551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25</a:t>
            </a:fld>
            <a:endParaRPr lang="fr-FR"/>
          </a:p>
        </p:txBody>
      </p:sp>
    </p:spTree>
    <p:extLst>
      <p:ext uri="{BB962C8B-B14F-4D97-AF65-F5344CB8AC3E}">
        <p14:creationId xmlns:p14="http://schemas.microsoft.com/office/powerpoint/2010/main" val="1794384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L’entreprise</a:t>
            </a:r>
            <a:r>
              <a:rPr lang="fr-FR" baseline="0" dirty="0"/>
              <a:t> encaisse l’argent (qui entre dans le patrimoine). Cela enrichit donc l’entreprise (il y a un produit). La marchandise quitte le patrimoine, elle est donc créditée.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26</a:t>
            </a:fld>
            <a:endParaRPr lang="fr-FR"/>
          </a:p>
        </p:txBody>
      </p:sp>
    </p:spTree>
    <p:extLst>
      <p:ext uri="{BB962C8B-B14F-4D97-AF65-F5344CB8AC3E}">
        <p14:creationId xmlns:p14="http://schemas.microsoft.com/office/powerpoint/2010/main" val="945381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27</a:t>
            </a:fld>
            <a:endParaRPr lang="fr-FR"/>
          </a:p>
        </p:txBody>
      </p:sp>
    </p:spTree>
    <p:extLst>
      <p:ext uri="{BB962C8B-B14F-4D97-AF65-F5344CB8AC3E}">
        <p14:creationId xmlns:p14="http://schemas.microsoft.com/office/powerpoint/2010/main" val="852721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90752">
              <a:defRPr/>
            </a:pPr>
            <a:r>
              <a:rPr lang="fr-FR" dirty="0"/>
              <a:t>Dans ce cas, l’achat de la</a:t>
            </a:r>
            <a:r>
              <a:rPr lang="fr-FR" baseline="0" dirty="0"/>
              <a:t> truite permet d’obtenir un gain plus élevé en €.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28</a:t>
            </a:fld>
            <a:endParaRPr lang="fr-FR"/>
          </a:p>
        </p:txBody>
      </p:sp>
    </p:spTree>
    <p:extLst>
      <p:ext uri="{BB962C8B-B14F-4D97-AF65-F5344CB8AC3E}">
        <p14:creationId xmlns:p14="http://schemas.microsoft.com/office/powerpoint/2010/main" val="458830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a:t>
            </a:r>
            <a:r>
              <a:rPr lang="fr-FR" baseline="0" dirty="0"/>
              <a:t> subvention semble plus intéressante. Comme elle n’est pas remboursée, il s’agit d’un enrichissement de 1 pour l’entreprise. </a:t>
            </a:r>
          </a:p>
          <a:p>
            <a:endParaRPr lang="fr-FR" baseline="0" dirty="0"/>
          </a:p>
          <a:p>
            <a:r>
              <a:rPr lang="fr-FR" baseline="0" dirty="0"/>
              <a:t>L’étudiant attentif aura cependant remarqué que pour le prochain achat, il devra disposer d’une trésorerie de 5. Il ne disposera pas de cette trésorerie s’il recourt à la subvention. Cependant, l’emprunt à un cout : 1 +1 de charge d’intérêt (le reste étant le remboursement des sommes prêtées).</a:t>
            </a:r>
          </a:p>
          <a:p>
            <a:endParaRPr lang="fr-FR" baseline="0" dirty="0"/>
          </a:p>
          <a:p>
            <a:r>
              <a:rPr lang="fr-FR" baseline="0" dirty="0"/>
              <a:t>Il est à noter qu’il n’y a ici pas enrichissement : l’argent reçu devant être remboursé.</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29</a:t>
            </a:fld>
            <a:endParaRPr lang="fr-FR"/>
          </a:p>
        </p:txBody>
      </p:sp>
    </p:spTree>
    <p:extLst>
      <p:ext uri="{BB962C8B-B14F-4D97-AF65-F5344CB8AC3E}">
        <p14:creationId xmlns:p14="http://schemas.microsoft.com/office/powerpoint/2010/main" val="1045962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300" b="1" dirty="0"/>
              <a:t>Compte de résultat : </a:t>
            </a:r>
            <a:r>
              <a:rPr lang="fr-FR" sz="1300" i="1" u="sng" dirty="0"/>
              <a:t>Définition</a:t>
            </a:r>
            <a:r>
              <a:rPr lang="fr-FR" sz="1300" dirty="0"/>
              <a:t> : Document incluant tous les produits et les charges comptabilisés au cours de l’exercice. </a:t>
            </a:r>
            <a:endParaRPr lang="fr-FR" sz="1300" b="1" dirty="0"/>
          </a:p>
          <a:p>
            <a:endParaRPr lang="fr-FR" sz="1300" b="1" dirty="0"/>
          </a:p>
          <a:p>
            <a:r>
              <a:rPr lang="fr-FR" sz="1300" b="1" dirty="0"/>
              <a:t>1. Produits comptables</a:t>
            </a:r>
            <a:r>
              <a:rPr lang="fr-FR" sz="1300" dirty="0"/>
              <a:t> (aussi appelé chiffre d’affaires) : </a:t>
            </a:r>
          </a:p>
          <a:p>
            <a:r>
              <a:rPr lang="fr-FR" sz="1300" b="1" dirty="0"/>
              <a:t>Définition </a:t>
            </a:r>
            <a:r>
              <a:rPr lang="fr-FR" sz="1300" dirty="0"/>
              <a:t>: Ils traduisent un enrichissement de l’entreprise. </a:t>
            </a:r>
          </a:p>
          <a:p>
            <a:r>
              <a:rPr lang="fr-FR" sz="1300" b="1" dirty="0"/>
              <a:t>Typologie </a:t>
            </a:r>
            <a:r>
              <a:rPr lang="fr-FR" sz="1300" dirty="0"/>
              <a:t>: Ils peuvent être liés à la vente de marchandises, de produits ou de services. </a:t>
            </a:r>
          </a:p>
          <a:p>
            <a:r>
              <a:rPr lang="fr-FR" sz="1300" b="1" dirty="0"/>
              <a:t> </a:t>
            </a:r>
            <a:endParaRPr lang="fr-FR" sz="1300" dirty="0"/>
          </a:p>
          <a:p>
            <a:r>
              <a:rPr lang="fr-FR" sz="1300" b="1" dirty="0"/>
              <a:t>2. Charges comptables </a:t>
            </a:r>
            <a:r>
              <a:rPr lang="fr-FR" sz="1300" dirty="0"/>
              <a:t>: </a:t>
            </a:r>
          </a:p>
          <a:p>
            <a:r>
              <a:rPr lang="fr-FR" sz="1300" b="1" dirty="0"/>
              <a:t>Définition </a:t>
            </a:r>
            <a:r>
              <a:rPr lang="fr-FR" sz="1300" dirty="0"/>
              <a:t>: Biens ou services consommés par l’entreprise pour réaliser son activité. En général, il disparaît lors du premier usage. Il s’agit d’un appauvrissement de l’entreprise. </a:t>
            </a:r>
          </a:p>
          <a:p>
            <a:r>
              <a:rPr lang="fr-FR" sz="1300" b="1" dirty="0"/>
              <a:t>Typologie </a:t>
            </a:r>
            <a:r>
              <a:rPr lang="fr-FR" sz="1300" dirty="0"/>
              <a:t>: Achat de marchandises, de matières premières, honoraires, salaires, services extérieurs et impôts. On y intègre aussi les amortissements (c.à.d. les pertes de valeur des immobilisations).</a:t>
            </a:r>
          </a:p>
          <a:p>
            <a:endParaRPr lang="fr-FR" sz="1300" dirty="0"/>
          </a:p>
          <a:p>
            <a:r>
              <a:rPr lang="fr-FR" sz="1300" b="1" dirty="0"/>
              <a:t>3. Résultat </a:t>
            </a:r>
            <a:r>
              <a:rPr lang="fr-FR" sz="1300" dirty="0"/>
              <a:t>= </a:t>
            </a:r>
            <a:r>
              <a:rPr lang="fr-FR" sz="1300" b="1" dirty="0"/>
              <a:t>Résultat net </a:t>
            </a:r>
            <a:r>
              <a:rPr lang="fr-FR" sz="1300" dirty="0"/>
              <a:t>= Σ Produits – Σ Charges </a:t>
            </a:r>
          </a:p>
          <a:p>
            <a:r>
              <a:rPr lang="fr-FR" sz="1300" dirty="0"/>
              <a:t>	</a:t>
            </a:r>
            <a:r>
              <a:rPr lang="fr-FR" sz="1300" dirty="0">
                <a:sym typeface="Wingdings" panose="05000000000000000000" pitchFamily="2" charset="2"/>
              </a:rPr>
              <a:t></a:t>
            </a:r>
            <a:r>
              <a:rPr lang="fr-FR" sz="1300" dirty="0"/>
              <a:t> Si Résultat &gt; 0 : Bénéfice </a:t>
            </a:r>
          </a:p>
          <a:p>
            <a:r>
              <a:rPr lang="fr-FR" sz="1300" dirty="0"/>
              <a:t>	</a:t>
            </a:r>
            <a:r>
              <a:rPr lang="fr-FR" sz="1300" dirty="0">
                <a:sym typeface="Wingdings" panose="05000000000000000000" pitchFamily="2" charset="2"/>
              </a:rPr>
              <a:t></a:t>
            </a:r>
            <a:r>
              <a:rPr lang="fr-FR" sz="1300" dirty="0"/>
              <a:t> Si résultat &lt; 0 : Perte</a:t>
            </a:r>
          </a:p>
          <a:p>
            <a:r>
              <a:rPr lang="fr-FR" sz="1300" b="1" dirty="0"/>
              <a:t>Utilité </a:t>
            </a:r>
            <a:r>
              <a:rPr lang="fr-FR" sz="1300" dirty="0"/>
              <a:t>: Les résultats correspondent à la valeur revenant aux actionnaires : </a:t>
            </a:r>
          </a:p>
          <a:p>
            <a:r>
              <a:rPr lang="fr-FR" sz="1300" dirty="0"/>
              <a:t>=&gt; En cas de perte : Celle-ci est conservée dans les capitaux propres (RAN) </a:t>
            </a:r>
          </a:p>
          <a:p>
            <a:r>
              <a:rPr lang="fr-FR" sz="1300" dirty="0">
                <a:sym typeface="Wingdings" panose="05000000000000000000" pitchFamily="2" charset="2"/>
              </a:rPr>
              <a:t>=&gt; En cas de bénéfice, celui est conservé dans l’entreprise (en réserve) ou distribué aux actionnaires (dividendes)</a:t>
            </a:r>
            <a:endParaRPr lang="fr-FR" sz="1300" dirty="0"/>
          </a:p>
          <a:p>
            <a:endParaRPr lang="fr-FR" sz="1300" dirty="0"/>
          </a:p>
          <a:p>
            <a:endParaRPr lang="fr-FR" sz="1300" dirty="0"/>
          </a:p>
          <a:p>
            <a:r>
              <a:rPr lang="fr-FR" sz="1300" b="1" dirty="0"/>
              <a:t>Bilan : </a:t>
            </a:r>
            <a:r>
              <a:rPr lang="fr-FR" sz="1300" i="1" u="sng" dirty="0"/>
              <a:t>Définition</a:t>
            </a:r>
            <a:r>
              <a:rPr lang="fr-FR" sz="1300" dirty="0"/>
              <a:t> : Document résumant ce que l’on possède et ce que l’on doit à une date fixe. </a:t>
            </a:r>
          </a:p>
          <a:p>
            <a:r>
              <a:rPr lang="fr-FR" sz="1300" b="1" dirty="0"/>
              <a:t>1. Passifs</a:t>
            </a:r>
            <a:r>
              <a:rPr lang="fr-FR" sz="1300" dirty="0"/>
              <a:t> : Ce que l’on doit !!!</a:t>
            </a:r>
          </a:p>
          <a:p>
            <a:r>
              <a:rPr lang="fr-FR" sz="1300" b="1" dirty="0"/>
              <a:t>1.1. Capital social</a:t>
            </a:r>
            <a:r>
              <a:rPr lang="fr-FR" sz="1300" dirty="0"/>
              <a:t> : Argent mis par les actionnaires (et qu’on devra leur rembourser en cas de dissolution de l’entreprise). Le(s) actionnaire(s) sont propriétaire(s) de l’entreprise. </a:t>
            </a:r>
          </a:p>
          <a:p>
            <a:r>
              <a:rPr lang="fr-FR" sz="1300" b="1" dirty="0"/>
              <a:t>1.2. Réserves</a:t>
            </a:r>
            <a:r>
              <a:rPr lang="fr-FR" sz="1300" dirty="0"/>
              <a:t> : Partie des résultats conservée dans l’entreprise (c’est-à-dire non-distribuée aux actionnaires sous forme de  dividendes). Le RAN correspond au Report A Nouveau. Les pertes sont transférées en RAN. Il faut apurer les RAN (en les compensant par les bénéfices futurs) avant de pouvoir inscrire les bénéfices en réserves (ou les virer sous forme de dividendes). Par simplification, nous regroupons ici RAN et réserves. </a:t>
            </a:r>
          </a:p>
          <a:p>
            <a:r>
              <a:rPr lang="fr-FR" sz="1300" b="1" dirty="0"/>
              <a:t>1.3. Dettes de long terme</a:t>
            </a:r>
            <a:r>
              <a:rPr lang="fr-FR" sz="1300" dirty="0"/>
              <a:t> : Généralement, il s’agit des emprunts contractés auprès des banques (emprunt auprès des établissements de crédit). Le montant indiqué correspond au montant restant à rembourser à la date du bilan.  </a:t>
            </a:r>
          </a:p>
          <a:p>
            <a:r>
              <a:rPr lang="fr-FR" sz="1300" b="1" dirty="0"/>
              <a:t>1.4. Dettes de court terme</a:t>
            </a:r>
            <a:r>
              <a:rPr lang="fr-FR" sz="1300" dirty="0"/>
              <a:t> : Montant que l’on doit aux fournisseurs, aux impôts (etc…) à la date de clôture du bilan. </a:t>
            </a:r>
          </a:p>
          <a:p>
            <a:r>
              <a:rPr lang="fr-FR" sz="1300" b="1" dirty="0"/>
              <a:t>1.5. Trésorerie passive</a:t>
            </a:r>
            <a:r>
              <a:rPr lang="fr-FR" sz="1300" dirty="0"/>
              <a:t> (aussi appelée solde créditeur de banque) : Quand on est dans le rouge au niveau du compte en banque. </a:t>
            </a:r>
          </a:p>
          <a:p>
            <a:r>
              <a:rPr lang="fr-FR" sz="1300" i="1" u="sng" dirty="0"/>
              <a:t>Remarque (1) :</a:t>
            </a:r>
            <a:r>
              <a:rPr lang="fr-FR" sz="1300" dirty="0"/>
              <a:t> Cela génère des agios. </a:t>
            </a:r>
          </a:p>
          <a:p>
            <a:r>
              <a:rPr lang="fr-FR" sz="1300" i="1" u="sng" dirty="0"/>
              <a:t>Remarque (2)</a:t>
            </a:r>
            <a:r>
              <a:rPr lang="fr-FR" sz="1300" dirty="0"/>
              <a:t> : Si les comptes de l’entreprise sont trop dans le rouge, le banquier peut dire « stop ». A ce moment-là, tu ne peux plus payer la prochaine facture et les prochains salaires </a:t>
            </a:r>
            <a:r>
              <a:rPr lang="fr-FR" sz="1300" dirty="0">
                <a:sym typeface="Wingdings" panose="05000000000000000000" pitchFamily="2" charset="2"/>
              </a:rPr>
              <a:t></a:t>
            </a:r>
            <a:r>
              <a:rPr lang="fr-FR" sz="1300" dirty="0"/>
              <a:t> Cessation de paiement et liquidation de l’entreprise. </a:t>
            </a:r>
          </a:p>
          <a:p>
            <a:r>
              <a:rPr lang="fr-FR" sz="1300" b="1" dirty="0"/>
              <a:t> </a:t>
            </a:r>
            <a:endParaRPr lang="fr-FR" sz="1300" dirty="0"/>
          </a:p>
          <a:p>
            <a:r>
              <a:rPr lang="fr-FR" sz="1300" b="1" dirty="0"/>
              <a:t>2. Actifs</a:t>
            </a:r>
            <a:r>
              <a:rPr lang="fr-FR" sz="1300" dirty="0"/>
              <a:t> : Ce que l’on possède !!!</a:t>
            </a:r>
          </a:p>
          <a:p>
            <a:r>
              <a:rPr lang="fr-FR" sz="1300" b="1" dirty="0"/>
              <a:t>Il y a trois colonnes</a:t>
            </a:r>
            <a:r>
              <a:rPr lang="fr-FR" sz="1300" dirty="0"/>
              <a:t>. </a:t>
            </a:r>
          </a:p>
          <a:p>
            <a:r>
              <a:rPr lang="fr-FR" sz="1300" dirty="0"/>
              <a:t>(1) </a:t>
            </a:r>
            <a:r>
              <a:rPr lang="fr-FR" sz="1300" i="1" dirty="0"/>
              <a:t>Le brut</a:t>
            </a:r>
            <a:r>
              <a:rPr lang="fr-FR" sz="1300" dirty="0"/>
              <a:t> correspond à la valeur des biens à la date d’achat. </a:t>
            </a:r>
          </a:p>
          <a:p>
            <a:r>
              <a:rPr lang="fr-FR" sz="1300" dirty="0"/>
              <a:t>(2) </a:t>
            </a:r>
            <a:r>
              <a:rPr lang="fr-FR" sz="1300" i="1" dirty="0"/>
              <a:t>Les amortissements</a:t>
            </a:r>
            <a:r>
              <a:rPr lang="fr-FR" sz="1300" dirty="0"/>
              <a:t> correspondent aux pertes de valeur cumulées dans le temps. </a:t>
            </a:r>
          </a:p>
          <a:p>
            <a:r>
              <a:rPr lang="fr-FR" sz="1300" dirty="0"/>
              <a:t>(3) L</a:t>
            </a:r>
            <a:r>
              <a:rPr lang="fr-FR" sz="1300" i="1" dirty="0"/>
              <a:t>e net</a:t>
            </a:r>
            <a:r>
              <a:rPr lang="fr-FR" sz="1300" dirty="0"/>
              <a:t> correspond à la différence entre la valeur à l’origine et la perte de valeur.</a:t>
            </a:r>
          </a:p>
          <a:p>
            <a:r>
              <a:rPr lang="fr-FR" sz="1300" dirty="0"/>
              <a:t>Par simplification,</a:t>
            </a:r>
            <a:r>
              <a:rPr lang="fr-FR" sz="1300" baseline="0" dirty="0"/>
              <a:t> nous ne présentons ici qu’une seule colonne. Celle-ci correspond à la valeur nette. Nous inscrirons donc les valeurs d’achat desquelles seront retranchées les pertes de valeur (amortissement des immobilisations). </a:t>
            </a:r>
            <a:endParaRPr lang="fr-FR" sz="1300" dirty="0"/>
          </a:p>
          <a:p>
            <a:r>
              <a:rPr lang="fr-FR" sz="1300" b="1" dirty="0"/>
              <a:t>2.1. Immobilisations </a:t>
            </a:r>
            <a:r>
              <a:rPr lang="fr-FR" sz="1300" dirty="0"/>
              <a:t>: Elément détenu par l’entreprise sur le long terme et dont on compte tirer des avantages économiques futurs. Sa valeur dépasse généralement 500 €. </a:t>
            </a:r>
          </a:p>
          <a:p>
            <a:r>
              <a:rPr lang="fr-FR" sz="1300" i="1" u="sng" dirty="0"/>
              <a:t>Typologie</a:t>
            </a:r>
            <a:r>
              <a:rPr lang="fr-FR" sz="1300" dirty="0"/>
              <a:t> : matériel (machine, véhicule, etc…), immatériel (brevet, logiciel, etc…) ou financier (par ex. actions d’une filiale).  </a:t>
            </a:r>
          </a:p>
          <a:p>
            <a:r>
              <a:rPr lang="fr-FR" sz="1300" b="1" i="1" u="sng" dirty="0"/>
              <a:t>Remarque</a:t>
            </a:r>
            <a:r>
              <a:rPr lang="fr-FR" sz="1300" b="1" dirty="0"/>
              <a:t> : </a:t>
            </a:r>
            <a:r>
              <a:rPr lang="fr-FR" sz="1300" dirty="0"/>
              <a:t>Les immobilisations doivent être amorties. Cela représente les pertes de valeur des immobilisations. Par exemple, on achète une voiture en N pour 10.000 €. On compte l’utiliser 5 ans. Chaque année, elle perd 2.000 €.  Fin N+2, la voiture apparaîtra à 10 000 en valeur brute, 4 000 en amortissement et 6 000 euros en valeur nette. </a:t>
            </a:r>
          </a:p>
          <a:p>
            <a:r>
              <a:rPr lang="fr-FR" sz="1300" b="1" dirty="0"/>
              <a:t>2.2. Stocks </a:t>
            </a:r>
            <a:r>
              <a:rPr lang="fr-FR" sz="1300" dirty="0"/>
              <a:t>: Biens possédés par l’entreprise à date de clôture. </a:t>
            </a:r>
          </a:p>
          <a:p>
            <a:r>
              <a:rPr lang="fr-FR" sz="1300" b="1" dirty="0"/>
              <a:t>2.3. Créances </a:t>
            </a:r>
            <a:r>
              <a:rPr lang="fr-FR" sz="1300" dirty="0"/>
              <a:t>: Argent dû par les clients de l’entreprise à la date du bilan. </a:t>
            </a:r>
          </a:p>
          <a:p>
            <a:r>
              <a:rPr lang="fr-FR" sz="1300" b="1" dirty="0"/>
              <a:t>2.4. Disponibilité </a:t>
            </a:r>
            <a:r>
              <a:rPr lang="fr-FR" sz="1300" dirty="0"/>
              <a:t>: Argent sur le compte en banque (si le compte en banque est dans le vert). </a:t>
            </a:r>
          </a:p>
          <a:p>
            <a:endParaRPr lang="fr-FR" sz="1300"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3</a:t>
            </a:fld>
            <a:endParaRPr lang="fr-FR"/>
          </a:p>
        </p:txBody>
      </p:sp>
    </p:spTree>
    <p:extLst>
      <p:ext uri="{BB962C8B-B14F-4D97-AF65-F5344CB8AC3E}">
        <p14:creationId xmlns:p14="http://schemas.microsoft.com/office/powerpoint/2010/main" val="2120644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a:t>
            </a:r>
            <a:r>
              <a:rPr lang="fr-FR" baseline="0" dirty="0"/>
              <a:t> subvention semble plus intéressante. Comme elle n’est pas remboursée, il s’agit d’un enrichissement de 1 pour l’entreprise. </a:t>
            </a:r>
          </a:p>
          <a:p>
            <a:endParaRPr lang="fr-FR" baseline="0" dirty="0"/>
          </a:p>
          <a:p>
            <a:r>
              <a:rPr lang="fr-FR" baseline="0" dirty="0"/>
              <a:t>L’étudiant attentif aura cependant remarqué que pour le prochain achat, il devra disposer d’une trésorerie de 5. Il ne disposera pas de cette trésorerie s’il recourt à la subvention. Cependant, l’emprunt à un cout : 1 +1 de charge d’intérêt (le reste étant le remboursement des sommes prêtées).</a:t>
            </a:r>
          </a:p>
          <a:p>
            <a:endParaRPr lang="fr-FR" baseline="0" dirty="0"/>
          </a:p>
          <a:p>
            <a:r>
              <a:rPr lang="fr-FR" baseline="0" dirty="0"/>
              <a:t>Il est à noter qu’il n’y a ici pas enrichissement : l’argent reçu devant être remboursé.</a:t>
            </a:r>
          </a:p>
          <a:p>
            <a:endParaRPr lang="fr-FR" baseline="0"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30</a:t>
            </a:fld>
            <a:endParaRPr lang="fr-FR"/>
          </a:p>
        </p:txBody>
      </p:sp>
    </p:spTree>
    <p:extLst>
      <p:ext uri="{BB962C8B-B14F-4D97-AF65-F5344CB8AC3E}">
        <p14:creationId xmlns:p14="http://schemas.microsoft.com/office/powerpoint/2010/main" val="215013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31</a:t>
            </a:fld>
            <a:endParaRPr lang="fr-FR"/>
          </a:p>
        </p:txBody>
      </p:sp>
    </p:spTree>
    <p:extLst>
      <p:ext uri="{BB962C8B-B14F-4D97-AF65-F5344CB8AC3E}">
        <p14:creationId xmlns:p14="http://schemas.microsoft.com/office/powerpoint/2010/main" val="2342475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32</a:t>
            </a:fld>
            <a:endParaRPr lang="fr-FR"/>
          </a:p>
        </p:txBody>
      </p:sp>
    </p:spTree>
    <p:extLst>
      <p:ext uri="{BB962C8B-B14F-4D97-AF65-F5344CB8AC3E}">
        <p14:creationId xmlns:p14="http://schemas.microsoft.com/office/powerpoint/2010/main" val="31255553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33</a:t>
            </a:fld>
            <a:endParaRPr lang="fr-FR"/>
          </a:p>
        </p:txBody>
      </p:sp>
    </p:spTree>
    <p:extLst>
      <p:ext uri="{BB962C8B-B14F-4D97-AF65-F5344CB8AC3E}">
        <p14:creationId xmlns:p14="http://schemas.microsoft.com/office/powerpoint/2010/main" val="9088692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Il est à noter que les gains sur les deux produits</a:t>
            </a:r>
            <a:r>
              <a:rPr lang="fr-FR" baseline="0" dirty="0"/>
              <a:t> sont identiques (marge de +2). Simplement, la revente du champagne améliore davantage la trésorerie et le résultat. </a:t>
            </a:r>
          </a:p>
          <a:p>
            <a:endParaRPr lang="fr-FR" baseline="0" dirty="0"/>
          </a:p>
          <a:p>
            <a:r>
              <a:rPr lang="fr-FR" baseline="0" dirty="0"/>
              <a:t>L’étudiant attentif pourra noter cependant que la truite est un produit périssable. Pour limiter le risque de perte, il conviendrait de privilégier la vente de la truite. Nous choisissons ici de privilégier la vente du champagne (en supposant que le risque de perte est négligeable).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34</a:t>
            </a:fld>
            <a:endParaRPr lang="fr-FR"/>
          </a:p>
        </p:txBody>
      </p:sp>
    </p:spTree>
    <p:extLst>
      <p:ext uri="{BB962C8B-B14F-4D97-AF65-F5344CB8AC3E}">
        <p14:creationId xmlns:p14="http://schemas.microsoft.com/office/powerpoint/2010/main" val="2831351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35</a:t>
            </a:fld>
            <a:endParaRPr lang="fr-FR"/>
          </a:p>
        </p:txBody>
      </p:sp>
    </p:spTree>
    <p:extLst>
      <p:ext uri="{BB962C8B-B14F-4D97-AF65-F5344CB8AC3E}">
        <p14:creationId xmlns:p14="http://schemas.microsoft.com/office/powerpoint/2010/main" val="32987775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décaissement (trésorerie au crédit) concerne deux éléments : le remboursement d’emprunt</a:t>
            </a:r>
            <a:r>
              <a:rPr lang="fr-FR" baseline="0" dirty="0"/>
              <a:t> (-3) et 1 de charge d’intérêts. </a:t>
            </a:r>
          </a:p>
          <a:p>
            <a:r>
              <a:rPr lang="fr-FR" baseline="0" dirty="0"/>
              <a:t>Le remboursement de 3 vient faire diminuer le montant de la dette restante mais n’entraine pas d’appauvrissement (charge). En effet, l’argent prêté est rendu. Il n’y a donc ni enrichissement ni appauvrissement sur cette partie. </a:t>
            </a:r>
          </a:p>
          <a:p>
            <a:r>
              <a:rPr lang="fr-FR" baseline="0" dirty="0"/>
              <a:t>L’appauvrissement concerne uniquement l’argent supplémentaire demandé par la banque pour le service rendu (le service étant d’avoir avancé de l’argent), c’est-à-dire les charge d’intérêts.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36</a:t>
            </a:fld>
            <a:endParaRPr lang="fr-FR"/>
          </a:p>
        </p:txBody>
      </p:sp>
    </p:spTree>
    <p:extLst>
      <p:ext uri="{BB962C8B-B14F-4D97-AF65-F5344CB8AC3E}">
        <p14:creationId xmlns:p14="http://schemas.microsoft.com/office/powerpoint/2010/main" val="3357581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37</a:t>
            </a:fld>
            <a:endParaRPr lang="fr-FR"/>
          </a:p>
        </p:txBody>
      </p:sp>
    </p:spTree>
    <p:extLst>
      <p:ext uri="{BB962C8B-B14F-4D97-AF65-F5344CB8AC3E}">
        <p14:creationId xmlns:p14="http://schemas.microsoft.com/office/powerpoint/2010/main" val="15857161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a:t>Il est à noter que le bénéfice de l’année 2 apure les pertes de l’année 1. Le montant de la RAN / réserve = 0. Les bénéfices futurs pourront soit être intégrés aux réserves soit être distribués sous forme de dividendes. </a:t>
            </a:r>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38</a:t>
            </a:fld>
            <a:endParaRPr lang="fr-FR"/>
          </a:p>
        </p:txBody>
      </p:sp>
    </p:spTree>
    <p:extLst>
      <p:ext uri="{BB962C8B-B14F-4D97-AF65-F5344CB8AC3E}">
        <p14:creationId xmlns:p14="http://schemas.microsoft.com/office/powerpoint/2010/main" val="1910062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39</a:t>
            </a:fld>
            <a:endParaRPr lang="fr-FR"/>
          </a:p>
        </p:txBody>
      </p:sp>
    </p:spTree>
    <p:extLst>
      <p:ext uri="{BB962C8B-B14F-4D97-AF65-F5344CB8AC3E}">
        <p14:creationId xmlns:p14="http://schemas.microsoft.com/office/powerpoint/2010/main" val="999031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écriture est</a:t>
            </a:r>
            <a:r>
              <a:rPr lang="fr-FR" baseline="0" dirty="0"/>
              <a:t> la traduction comptable d’un évènement économique. </a:t>
            </a:r>
          </a:p>
          <a:p>
            <a:r>
              <a:rPr lang="fr-FR" baseline="0" dirty="0"/>
              <a:t>L’écriture doit comporter 1) une date, 2) les éléments (appelés comptes en comptabilité) faisant l’objet de l’opération, 3) un montant et 4) un libellé. </a:t>
            </a:r>
          </a:p>
          <a:p>
            <a:endParaRPr lang="fr-FR" baseline="0" dirty="0"/>
          </a:p>
          <a:p>
            <a:r>
              <a:rPr lang="fr-FR" baseline="0" dirty="0"/>
              <a:t>La notion de débit et crédit est très importante. </a:t>
            </a:r>
          </a:p>
          <a:p>
            <a:r>
              <a:rPr lang="fr-FR" dirty="0"/>
              <a:t>Les</a:t>
            </a:r>
            <a:r>
              <a:rPr lang="fr-FR" baseline="0" dirty="0"/>
              <a:t> éléments crédités correspondent aux éléments sortants du patrimoine de l’entreprise. Selon la vision emplois/ressources, le crédit est aussi considéré comme la ressource à l’origine de l’opération.</a:t>
            </a:r>
          </a:p>
          <a:p>
            <a:pPr defTabSz="990752">
              <a:defRPr/>
            </a:pPr>
            <a:r>
              <a:rPr lang="fr-FR" baseline="0" dirty="0"/>
              <a:t>A l’inverse, les éléments débités sont ceux entrant dans le patrimoine. Selon la vision emplois/ressources, le débit est aussi considéré comme un emploi, c.à.d. l’élément résultant de la ressource.</a:t>
            </a:r>
          </a:p>
          <a:p>
            <a:pPr defTabSz="990752">
              <a:defRPr/>
            </a:pPr>
            <a:endParaRPr lang="fr-FR" baseline="0" dirty="0"/>
          </a:p>
          <a:p>
            <a:pPr defTabSz="990752">
              <a:defRPr/>
            </a:pPr>
            <a:r>
              <a:rPr lang="fr-FR" baseline="0" dirty="0"/>
              <a:t>A noter : Il peut y avoir plusieurs lignes au débit et plusieurs lignes au crédit. Par convention, tous les éléments débités doivent être présentés avant les éléments crédités. </a:t>
            </a:r>
          </a:p>
          <a:p>
            <a:pPr defTabSz="990752">
              <a:defRPr/>
            </a:pPr>
            <a:endParaRPr lang="fr-FR" baseline="0" dirty="0"/>
          </a:p>
          <a:p>
            <a:pPr defTabSz="990752">
              <a:defRPr/>
            </a:pPr>
            <a:r>
              <a:rPr lang="fr-FR" baseline="0" dirty="0"/>
              <a:t>Dans le langage courant, une somme est débitée lorsque elle vient diminuer le compte en banque. Préciser aux étudiants que le relevé de banque correspond à la comptabilité de la banque (lorsqu’une somme est débitée, elle sort du compte personnel et entre dans celle de la banque (débit pour la banque). La somme est ensuite transférée par la banque à un autre organisme). Insister sur le fait qu’en comptabilité d’entreprise, le débit entre et le crédit sort. </a:t>
            </a:r>
          </a:p>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4</a:t>
            </a:fld>
            <a:endParaRPr lang="fr-FR"/>
          </a:p>
        </p:txBody>
      </p:sp>
    </p:spTree>
    <p:extLst>
      <p:ext uri="{BB962C8B-B14F-4D97-AF65-F5344CB8AC3E}">
        <p14:creationId xmlns:p14="http://schemas.microsoft.com/office/powerpoint/2010/main" val="40372546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40</a:t>
            </a:fld>
            <a:endParaRPr lang="fr-FR"/>
          </a:p>
        </p:txBody>
      </p:sp>
    </p:spTree>
    <p:extLst>
      <p:ext uri="{BB962C8B-B14F-4D97-AF65-F5344CB8AC3E}">
        <p14:creationId xmlns:p14="http://schemas.microsoft.com/office/powerpoint/2010/main" val="31860719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41</a:t>
            </a:fld>
            <a:endParaRPr lang="fr-FR"/>
          </a:p>
        </p:txBody>
      </p:sp>
    </p:spTree>
    <p:extLst>
      <p:ext uri="{BB962C8B-B14F-4D97-AF65-F5344CB8AC3E}">
        <p14:creationId xmlns:p14="http://schemas.microsoft.com/office/powerpoint/2010/main" val="9002361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42</a:t>
            </a:fld>
            <a:endParaRPr lang="fr-FR"/>
          </a:p>
        </p:txBody>
      </p:sp>
    </p:spTree>
    <p:extLst>
      <p:ext uri="{BB962C8B-B14F-4D97-AF65-F5344CB8AC3E}">
        <p14:creationId xmlns:p14="http://schemas.microsoft.com/office/powerpoint/2010/main" val="15972675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43</a:t>
            </a:fld>
            <a:endParaRPr lang="fr-FR"/>
          </a:p>
        </p:txBody>
      </p:sp>
    </p:spTree>
    <p:extLst>
      <p:ext uri="{BB962C8B-B14F-4D97-AF65-F5344CB8AC3E}">
        <p14:creationId xmlns:p14="http://schemas.microsoft.com/office/powerpoint/2010/main" val="23986613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44</a:t>
            </a:fld>
            <a:endParaRPr lang="fr-FR"/>
          </a:p>
        </p:txBody>
      </p:sp>
    </p:spTree>
    <p:extLst>
      <p:ext uri="{BB962C8B-B14F-4D97-AF65-F5344CB8AC3E}">
        <p14:creationId xmlns:p14="http://schemas.microsoft.com/office/powerpoint/2010/main" val="12467083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L’entreprise</a:t>
            </a:r>
            <a:r>
              <a:rPr lang="fr-FR" baseline="0" dirty="0"/>
              <a:t> encaisse l’argent (qui entre dans le patrimoine). Cela enrichit donc l’entreprise (il y a un produit). La marchandise quitte le patrimoine, elle est donc créditée.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45</a:t>
            </a:fld>
            <a:endParaRPr lang="fr-FR"/>
          </a:p>
        </p:txBody>
      </p:sp>
    </p:spTree>
    <p:extLst>
      <p:ext uri="{BB962C8B-B14F-4D97-AF65-F5344CB8AC3E}">
        <p14:creationId xmlns:p14="http://schemas.microsoft.com/office/powerpoint/2010/main" val="23781774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46</a:t>
            </a:fld>
            <a:endParaRPr lang="fr-FR"/>
          </a:p>
        </p:txBody>
      </p:sp>
    </p:spTree>
    <p:extLst>
      <p:ext uri="{BB962C8B-B14F-4D97-AF65-F5344CB8AC3E}">
        <p14:creationId xmlns:p14="http://schemas.microsoft.com/office/powerpoint/2010/main" val="428040914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Rappeler</a:t>
            </a:r>
            <a:r>
              <a:rPr lang="fr-FR" baseline="0" dirty="0"/>
              <a:t> les 4 critères d’une immobilisation : </a:t>
            </a:r>
          </a:p>
          <a:p>
            <a:pPr marL="185766" indent="-185766">
              <a:buFontTx/>
              <a:buChar char="-"/>
            </a:pPr>
            <a:r>
              <a:rPr lang="fr-FR" baseline="0" dirty="0"/>
              <a:t>Appartenance à l’entreprise, </a:t>
            </a:r>
          </a:p>
          <a:p>
            <a:pPr marL="185766" indent="-185766">
              <a:buFontTx/>
              <a:buChar char="-"/>
            </a:pPr>
            <a:r>
              <a:rPr lang="fr-FR" baseline="0" dirty="0"/>
              <a:t>Générateur d’avantages économiques futurs</a:t>
            </a:r>
          </a:p>
          <a:p>
            <a:pPr marL="185766" indent="-185766">
              <a:buFontTx/>
              <a:buChar char="-"/>
            </a:pPr>
            <a:r>
              <a:rPr lang="fr-FR" baseline="0" dirty="0"/>
              <a:t>Conservée plus de 1 an </a:t>
            </a:r>
          </a:p>
          <a:p>
            <a:pPr marL="185766" indent="-185766">
              <a:buFontTx/>
              <a:buChar char="-"/>
            </a:pPr>
            <a:r>
              <a:rPr lang="fr-FR" baseline="0" dirty="0"/>
              <a:t>Plus de 500 euros.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47</a:t>
            </a:fld>
            <a:endParaRPr lang="fr-FR"/>
          </a:p>
        </p:txBody>
      </p:sp>
    </p:spTree>
    <p:extLst>
      <p:ext uri="{BB962C8B-B14F-4D97-AF65-F5344CB8AC3E}">
        <p14:creationId xmlns:p14="http://schemas.microsoft.com/office/powerpoint/2010/main" val="27846558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48</a:t>
            </a:fld>
            <a:endParaRPr lang="fr-FR"/>
          </a:p>
        </p:txBody>
      </p:sp>
    </p:spTree>
    <p:extLst>
      <p:ext uri="{BB962C8B-B14F-4D97-AF65-F5344CB8AC3E}">
        <p14:creationId xmlns:p14="http://schemas.microsoft.com/office/powerpoint/2010/main" val="533248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décaissement (trésorerie au crédit) concerne deux éléments : le remboursement d’emprunt</a:t>
            </a:r>
            <a:r>
              <a:rPr lang="fr-FR" baseline="0" dirty="0"/>
              <a:t> (-3) et 1 de charge d’intérêts. </a:t>
            </a:r>
          </a:p>
          <a:p>
            <a:r>
              <a:rPr lang="fr-FR" baseline="0" dirty="0"/>
              <a:t>Le remboursement de 3 vient faire diminuer le montant de la dette restante mais n’entraine pas d’appauvrissement (charge). En effet, l’argent prêté est rendu. Il n’y a donc ni enrichissement ni appauvrissement sur cette partie. </a:t>
            </a:r>
          </a:p>
          <a:p>
            <a:r>
              <a:rPr lang="fr-FR" baseline="0" dirty="0"/>
              <a:t>L’appauvrissement concerne uniquement l’argent supplémentaire demandé par la banque pour le service rendu (le service étant d’avoir avancé de l’argent), c’est-à-dire les charge d’intérêts.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49</a:t>
            </a:fld>
            <a:endParaRPr lang="fr-FR"/>
          </a:p>
        </p:txBody>
      </p:sp>
    </p:spTree>
    <p:extLst>
      <p:ext uri="{BB962C8B-B14F-4D97-AF65-F5344CB8AC3E}">
        <p14:creationId xmlns:p14="http://schemas.microsoft.com/office/powerpoint/2010/main" val="3228883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paiement comptant signifie que la charge (achat de marchandises ou de biens) doit être payé immédiatement.</a:t>
            </a:r>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5</a:t>
            </a:fld>
            <a:endParaRPr lang="fr-FR"/>
          </a:p>
        </p:txBody>
      </p:sp>
    </p:spTree>
    <p:extLst>
      <p:ext uri="{BB962C8B-B14F-4D97-AF65-F5344CB8AC3E}">
        <p14:creationId xmlns:p14="http://schemas.microsoft.com/office/powerpoint/2010/main" val="28119683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Rappeler</a:t>
            </a:r>
            <a:r>
              <a:rPr lang="fr-FR" baseline="0" dirty="0"/>
              <a:t> les 4 critères d’une immobilisation : </a:t>
            </a:r>
          </a:p>
          <a:p>
            <a:pPr marL="185766" indent="-185766">
              <a:buFontTx/>
              <a:buChar char="-"/>
            </a:pPr>
            <a:r>
              <a:rPr lang="fr-FR" baseline="0" dirty="0"/>
              <a:t>Appartenance à l’entreprise, </a:t>
            </a:r>
          </a:p>
          <a:p>
            <a:pPr marL="185766" indent="-185766">
              <a:buFontTx/>
              <a:buChar char="-"/>
            </a:pPr>
            <a:r>
              <a:rPr lang="fr-FR" baseline="0" dirty="0"/>
              <a:t>Générateur d’avantage économiques futurs</a:t>
            </a:r>
          </a:p>
          <a:p>
            <a:pPr marL="185766" indent="-185766">
              <a:buFontTx/>
              <a:buChar char="-"/>
            </a:pPr>
            <a:r>
              <a:rPr lang="fr-FR" baseline="0" dirty="0"/>
              <a:t>Conservé plus de 1 an </a:t>
            </a:r>
          </a:p>
          <a:p>
            <a:pPr marL="185766" indent="-185766">
              <a:buFontTx/>
              <a:buChar char="-"/>
            </a:pPr>
            <a:r>
              <a:rPr lang="fr-FR" baseline="0" dirty="0"/>
              <a:t>Plus de 500 euros.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50</a:t>
            </a:fld>
            <a:endParaRPr lang="fr-FR"/>
          </a:p>
        </p:txBody>
      </p:sp>
    </p:spTree>
    <p:extLst>
      <p:ext uri="{BB962C8B-B14F-4D97-AF65-F5344CB8AC3E}">
        <p14:creationId xmlns:p14="http://schemas.microsoft.com/office/powerpoint/2010/main" val="35840358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Rappeler</a:t>
            </a:r>
            <a:r>
              <a:rPr lang="fr-FR" baseline="0" dirty="0"/>
              <a:t> les 4 critères d’une immobilisation : </a:t>
            </a:r>
          </a:p>
          <a:p>
            <a:pPr marL="185766" indent="-185766">
              <a:buFontTx/>
              <a:buChar char="-"/>
            </a:pPr>
            <a:r>
              <a:rPr lang="fr-FR" baseline="0" dirty="0"/>
              <a:t>Appartenance à l’entreprise, </a:t>
            </a:r>
          </a:p>
          <a:p>
            <a:pPr marL="185766" indent="-185766">
              <a:buFontTx/>
              <a:buChar char="-"/>
            </a:pPr>
            <a:r>
              <a:rPr lang="fr-FR" baseline="0" dirty="0"/>
              <a:t>Générateur d’avantages économiques futurs</a:t>
            </a:r>
          </a:p>
          <a:p>
            <a:pPr marL="185766" indent="-185766">
              <a:buFontTx/>
              <a:buChar char="-"/>
            </a:pPr>
            <a:r>
              <a:rPr lang="fr-FR" baseline="0" dirty="0"/>
              <a:t>Conservée plus de 1 an </a:t>
            </a:r>
          </a:p>
          <a:p>
            <a:pPr marL="185766" indent="-185766">
              <a:buFontTx/>
              <a:buChar char="-"/>
            </a:pPr>
            <a:r>
              <a:rPr lang="fr-FR" baseline="0" dirty="0"/>
              <a:t>Plus de 500 euros. </a:t>
            </a:r>
          </a:p>
          <a:p>
            <a:pPr marL="185766" indent="-185766">
              <a:buFontTx/>
              <a:buChar char="-"/>
            </a:pPr>
            <a:endParaRPr lang="fr-FR" baseline="0" dirty="0"/>
          </a:p>
          <a:p>
            <a:pPr marL="0" indent="0">
              <a:buFontTx/>
              <a:buNone/>
            </a:pPr>
            <a:r>
              <a:rPr lang="fr-FR" baseline="0" dirty="0"/>
              <a:t>Vous pouvez faire un rappel de la forme compète du bilan. A l’actif, nous retrouvons trois colonnes : brut (valeur d’origine/d’achat) = cinq dans note cas. (2) A&amp;D : Amortissement et dépréciation (les pertes de valeurs de nos actif) = 1 et (3) la valeur nette (proche de la valeur réelle /valeur de marché de nos actifs) = brut – A&amp;D donc 4 ici. </a:t>
            </a:r>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51</a:t>
            </a:fld>
            <a:endParaRPr lang="fr-FR"/>
          </a:p>
        </p:txBody>
      </p:sp>
    </p:spTree>
    <p:extLst>
      <p:ext uri="{BB962C8B-B14F-4D97-AF65-F5344CB8AC3E}">
        <p14:creationId xmlns:p14="http://schemas.microsoft.com/office/powerpoint/2010/main" val="29699842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52</a:t>
            </a:fld>
            <a:endParaRPr lang="fr-FR"/>
          </a:p>
        </p:txBody>
      </p:sp>
    </p:spTree>
    <p:extLst>
      <p:ext uri="{BB962C8B-B14F-4D97-AF65-F5344CB8AC3E}">
        <p14:creationId xmlns:p14="http://schemas.microsoft.com/office/powerpoint/2010/main" val="26705431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53</a:t>
            </a:fld>
            <a:endParaRPr lang="fr-FR"/>
          </a:p>
        </p:txBody>
      </p:sp>
    </p:spTree>
    <p:extLst>
      <p:ext uri="{BB962C8B-B14F-4D97-AF65-F5344CB8AC3E}">
        <p14:creationId xmlns:p14="http://schemas.microsoft.com/office/powerpoint/2010/main" val="22268143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54</a:t>
            </a:fld>
            <a:endParaRPr lang="fr-FR"/>
          </a:p>
        </p:txBody>
      </p:sp>
    </p:spTree>
    <p:extLst>
      <p:ext uri="{BB962C8B-B14F-4D97-AF65-F5344CB8AC3E}">
        <p14:creationId xmlns:p14="http://schemas.microsoft.com/office/powerpoint/2010/main" val="19949407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55</a:t>
            </a:fld>
            <a:endParaRPr lang="fr-FR"/>
          </a:p>
        </p:txBody>
      </p:sp>
    </p:spTree>
    <p:extLst>
      <p:ext uri="{BB962C8B-B14F-4D97-AF65-F5344CB8AC3E}">
        <p14:creationId xmlns:p14="http://schemas.microsoft.com/office/powerpoint/2010/main" val="33673388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56</a:t>
            </a:fld>
            <a:endParaRPr lang="fr-FR"/>
          </a:p>
        </p:txBody>
      </p:sp>
    </p:spTree>
    <p:extLst>
      <p:ext uri="{BB962C8B-B14F-4D97-AF65-F5344CB8AC3E}">
        <p14:creationId xmlns:p14="http://schemas.microsoft.com/office/powerpoint/2010/main" val="36685650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57</a:t>
            </a:fld>
            <a:endParaRPr lang="fr-FR"/>
          </a:p>
        </p:txBody>
      </p:sp>
    </p:spTree>
    <p:extLst>
      <p:ext uri="{BB962C8B-B14F-4D97-AF65-F5344CB8AC3E}">
        <p14:creationId xmlns:p14="http://schemas.microsoft.com/office/powerpoint/2010/main" val="18886794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58</a:t>
            </a:fld>
            <a:endParaRPr lang="fr-FR"/>
          </a:p>
        </p:txBody>
      </p:sp>
    </p:spTree>
    <p:extLst>
      <p:ext uri="{BB962C8B-B14F-4D97-AF65-F5344CB8AC3E}">
        <p14:creationId xmlns:p14="http://schemas.microsoft.com/office/powerpoint/2010/main" val="42535123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L’option</a:t>
            </a:r>
            <a:r>
              <a:rPr lang="fr-FR" baseline="0" dirty="0"/>
              <a:t> d’acheter avec dette fournisseur doit être retenue. L’entreprise dispose ici d’une trésorerie = 0. De plus, la certitude d’avoir une vente avant l’échéance de la dette permet de s’assurer qu’il n’y aura pas de problème de trésorerie à l’avenir.</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59</a:t>
            </a:fld>
            <a:endParaRPr lang="fr-FR"/>
          </a:p>
        </p:txBody>
      </p:sp>
    </p:spTree>
    <p:extLst>
      <p:ext uri="{BB962C8B-B14F-4D97-AF65-F5344CB8AC3E}">
        <p14:creationId xmlns:p14="http://schemas.microsoft.com/office/powerpoint/2010/main" val="3905977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6</a:t>
            </a:fld>
            <a:endParaRPr lang="fr-FR"/>
          </a:p>
        </p:txBody>
      </p:sp>
    </p:spTree>
    <p:extLst>
      <p:ext uri="{BB962C8B-B14F-4D97-AF65-F5344CB8AC3E}">
        <p14:creationId xmlns:p14="http://schemas.microsoft.com/office/powerpoint/2010/main" val="12706758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60</a:t>
            </a:fld>
            <a:endParaRPr lang="fr-FR"/>
          </a:p>
        </p:txBody>
      </p:sp>
    </p:spTree>
    <p:extLst>
      <p:ext uri="{BB962C8B-B14F-4D97-AF65-F5344CB8AC3E}">
        <p14:creationId xmlns:p14="http://schemas.microsoft.com/office/powerpoint/2010/main" val="32310802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fait que l’entreprise ait une échéance de remboursement</a:t>
            </a:r>
            <a:r>
              <a:rPr lang="fr-FR" baseline="0" dirty="0"/>
              <a:t> de dette à moins de 2 mois (01/03) nécessite l’encaissement de l’argent immédiatement afin de faire face à cette prochaine échéance. Nous retenons donc l’encaissement immédiat. </a:t>
            </a:r>
          </a:p>
          <a:p>
            <a:r>
              <a:rPr lang="fr-FR" baseline="0" dirty="0"/>
              <a:t>Vous pouvez montrer aux étudiants l’endroit (actif du bilan) dans lequel la comptabilisation d’une créance doit apparaitre. </a:t>
            </a:r>
          </a:p>
          <a:p>
            <a:endParaRPr lang="fr-FR" baseline="0" dirty="0"/>
          </a:p>
          <a:p>
            <a:r>
              <a:rPr lang="fr-FR" baseline="0" dirty="0"/>
              <a:t>Il est à noter que l’immobilisation donne un gain et permet de vendre 1 unité plus chère (5 au comptant plus le bonus lié à l’immobilisation).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61</a:t>
            </a:fld>
            <a:endParaRPr lang="fr-FR"/>
          </a:p>
        </p:txBody>
      </p:sp>
    </p:spTree>
    <p:extLst>
      <p:ext uri="{BB962C8B-B14F-4D97-AF65-F5344CB8AC3E}">
        <p14:creationId xmlns:p14="http://schemas.microsoft.com/office/powerpoint/2010/main" val="16347502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62</a:t>
            </a:fld>
            <a:endParaRPr lang="fr-FR"/>
          </a:p>
        </p:txBody>
      </p:sp>
    </p:spTree>
    <p:extLst>
      <p:ext uri="{BB962C8B-B14F-4D97-AF65-F5344CB8AC3E}">
        <p14:creationId xmlns:p14="http://schemas.microsoft.com/office/powerpoint/2010/main" val="2942648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Ici, il n’y a ni</a:t>
            </a:r>
            <a:r>
              <a:rPr lang="fr-FR" baseline="0" dirty="0"/>
              <a:t> enrichissement ni appauvrissement. Nous constatons simplement que nous payons nos dettes. (L’appauvrissement ayant eu lieu au moment de la signature de la facture engageant l’entreprise à payer)</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63</a:t>
            </a:fld>
            <a:endParaRPr lang="fr-FR"/>
          </a:p>
        </p:txBody>
      </p:sp>
    </p:spTree>
    <p:extLst>
      <p:ext uri="{BB962C8B-B14F-4D97-AF65-F5344CB8AC3E}">
        <p14:creationId xmlns:p14="http://schemas.microsoft.com/office/powerpoint/2010/main" val="928580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64</a:t>
            </a:fld>
            <a:endParaRPr lang="fr-FR"/>
          </a:p>
        </p:txBody>
      </p:sp>
    </p:spTree>
    <p:extLst>
      <p:ext uri="{BB962C8B-B14F-4D97-AF65-F5344CB8AC3E}">
        <p14:creationId xmlns:p14="http://schemas.microsoft.com/office/powerpoint/2010/main" val="27812811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rappel : </a:t>
            </a:r>
          </a:p>
          <a:p>
            <a:r>
              <a:rPr lang="fr-FR" dirty="0"/>
              <a:t>Perte</a:t>
            </a:r>
            <a:r>
              <a:rPr lang="fr-FR" baseline="0" dirty="0"/>
              <a:t> de valeur de l’immobilisation (au crédit). Cela signifie que la camionnette vaut 1 de moins à la fin année 4. Cette perte de valeur est un appauvrissement qu’on retrouve au bilan.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65</a:t>
            </a:fld>
            <a:endParaRPr lang="fr-FR"/>
          </a:p>
        </p:txBody>
      </p:sp>
    </p:spTree>
    <p:extLst>
      <p:ext uri="{BB962C8B-B14F-4D97-AF65-F5344CB8AC3E}">
        <p14:creationId xmlns:p14="http://schemas.microsoft.com/office/powerpoint/2010/main" val="270203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66</a:t>
            </a:fld>
            <a:endParaRPr lang="fr-FR"/>
          </a:p>
        </p:txBody>
      </p:sp>
    </p:spTree>
    <p:extLst>
      <p:ext uri="{BB962C8B-B14F-4D97-AF65-F5344CB8AC3E}">
        <p14:creationId xmlns:p14="http://schemas.microsoft.com/office/powerpoint/2010/main" val="22745207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67</a:t>
            </a:fld>
            <a:endParaRPr lang="fr-FR"/>
          </a:p>
        </p:txBody>
      </p:sp>
    </p:spTree>
    <p:extLst>
      <p:ext uri="{BB962C8B-B14F-4D97-AF65-F5344CB8AC3E}">
        <p14:creationId xmlns:p14="http://schemas.microsoft.com/office/powerpoint/2010/main" val="4081393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a:t>
            </a:r>
            <a:r>
              <a:rPr lang="fr-FR" baseline="0" dirty="0"/>
              <a:t> 01/01 : augmentation de la dette</a:t>
            </a:r>
          </a:p>
          <a:p>
            <a:r>
              <a:rPr lang="fr-FR" baseline="0" dirty="0"/>
              <a:t>Au 01/03 : Diminution de la dette</a:t>
            </a:r>
          </a:p>
          <a:p>
            <a:r>
              <a:rPr lang="fr-FR" baseline="0" dirty="0"/>
              <a:t>Au 31/12/ il ne reste aucune dette à payer</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68</a:t>
            </a:fld>
            <a:endParaRPr lang="fr-FR"/>
          </a:p>
        </p:txBody>
      </p:sp>
    </p:spTree>
    <p:extLst>
      <p:ext uri="{BB962C8B-B14F-4D97-AF65-F5344CB8AC3E}">
        <p14:creationId xmlns:p14="http://schemas.microsoft.com/office/powerpoint/2010/main" val="17132917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69</a:t>
            </a:fld>
            <a:endParaRPr lang="fr-FR"/>
          </a:p>
        </p:txBody>
      </p:sp>
    </p:spTree>
    <p:extLst>
      <p:ext uri="{BB962C8B-B14F-4D97-AF65-F5344CB8AC3E}">
        <p14:creationId xmlns:p14="http://schemas.microsoft.com/office/powerpoint/2010/main" val="3694678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47688" indent="-247688">
              <a:buAutoNum type="arabicParenR"/>
            </a:pPr>
            <a:r>
              <a:rPr lang="fr-FR" dirty="0"/>
              <a:t>Demander</a:t>
            </a:r>
            <a:r>
              <a:rPr lang="fr-FR" baseline="0" dirty="0"/>
              <a:t> aux étudiants à quelle définition correspond l’argent investi par les actionnaires dans l’entreprise. </a:t>
            </a:r>
          </a:p>
          <a:p>
            <a:pPr marL="247688" indent="-247688">
              <a:buAutoNum type="arabicParenR"/>
            </a:pPr>
            <a:r>
              <a:rPr lang="fr-FR" baseline="0" dirty="0"/>
              <a:t>Demander aux étudiants si l’argent entre ou sort du patrimoine.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7</a:t>
            </a:fld>
            <a:endParaRPr lang="fr-FR"/>
          </a:p>
        </p:txBody>
      </p:sp>
    </p:spTree>
    <p:extLst>
      <p:ext uri="{BB962C8B-B14F-4D97-AF65-F5344CB8AC3E}">
        <p14:creationId xmlns:p14="http://schemas.microsoft.com/office/powerpoint/2010/main" val="4750510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70</a:t>
            </a:fld>
            <a:endParaRPr lang="fr-FR"/>
          </a:p>
        </p:txBody>
      </p:sp>
    </p:spTree>
    <p:extLst>
      <p:ext uri="{BB962C8B-B14F-4D97-AF65-F5344CB8AC3E}">
        <p14:creationId xmlns:p14="http://schemas.microsoft.com/office/powerpoint/2010/main" val="2141362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investisseurs apportent 4 unités monétaires dans l’entreprise. Les comptes de l’entreprise (trésorerie augmentent de 4).</a:t>
            </a:r>
            <a:r>
              <a:rPr lang="fr-FR" baseline="0" dirty="0"/>
              <a:t> En cas de fermeture de l’entreprise, celle-ci est redevable à ses actionnaires des 4 unités monétaires qu’ils ont apporté (capital social)</a:t>
            </a:r>
            <a:endParaRPr lang="fr-FR" dirty="0"/>
          </a:p>
          <a:p>
            <a:pPr marL="247688" indent="-247688">
              <a:buAutoNum type="arabicParenR"/>
            </a:pP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8</a:t>
            </a:fld>
            <a:endParaRPr lang="fr-FR"/>
          </a:p>
        </p:txBody>
      </p:sp>
    </p:spTree>
    <p:extLst>
      <p:ext uri="{BB962C8B-B14F-4D97-AF65-F5344CB8AC3E}">
        <p14:creationId xmlns:p14="http://schemas.microsoft.com/office/powerpoint/2010/main" val="2077019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Interroger</a:t>
            </a:r>
            <a:r>
              <a:rPr lang="fr-FR" baseline="0" dirty="0"/>
              <a:t> les étudiants : </a:t>
            </a:r>
          </a:p>
          <a:p>
            <a:pPr marL="171450" indent="-171450">
              <a:buFontTx/>
              <a:buChar char="-"/>
            </a:pPr>
            <a:r>
              <a:rPr lang="fr-FR" baseline="0" dirty="0"/>
              <a:t>Qu’est ce qui entre dans le patrimoine et qu’est ce qui en sort ? </a:t>
            </a:r>
          </a:p>
          <a:p>
            <a:pPr marL="0" indent="0">
              <a:buFontTx/>
              <a:buNone/>
            </a:pPr>
            <a:r>
              <a:rPr lang="fr-FR" baseline="0" dirty="0"/>
              <a:t>=&gt; Demander leur si l’entreprise s’est enrichie ou appauvrie suite à cette opération ? </a:t>
            </a:r>
            <a:endParaRPr lang="fr-FR" dirty="0"/>
          </a:p>
        </p:txBody>
      </p:sp>
      <p:sp>
        <p:nvSpPr>
          <p:cNvPr id="4" name="Espace réservé du numéro de diapositive 3"/>
          <p:cNvSpPr>
            <a:spLocks noGrp="1"/>
          </p:cNvSpPr>
          <p:nvPr>
            <p:ph type="sldNum" sz="quarter" idx="10"/>
          </p:nvPr>
        </p:nvSpPr>
        <p:spPr/>
        <p:txBody>
          <a:bodyPr/>
          <a:lstStyle/>
          <a:p>
            <a:fld id="{41979C5E-E58A-4AD6-8518-B32F4426D575}" type="slidenum">
              <a:rPr lang="fr-FR" smtClean="0"/>
              <a:t>9</a:t>
            </a:fld>
            <a:endParaRPr lang="fr-FR"/>
          </a:p>
        </p:txBody>
      </p:sp>
    </p:spTree>
    <p:extLst>
      <p:ext uri="{BB962C8B-B14F-4D97-AF65-F5344CB8AC3E}">
        <p14:creationId xmlns:p14="http://schemas.microsoft.com/office/powerpoint/2010/main" val="624596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5930CB34-6C39-4DFD-9F77-59425B27523E}" type="datetimeFigureOut">
              <a:rPr lang="fr-FR" smtClean="0"/>
              <a:t>03/12/2024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CA9241-701F-419B-B022-BF1016AAB8D2}" type="slidenum">
              <a:rPr lang="fr-FR" smtClean="0"/>
              <a:t>‹N°›</a:t>
            </a:fld>
            <a:endParaRPr lang="fr-FR"/>
          </a:p>
        </p:txBody>
      </p:sp>
    </p:spTree>
    <p:extLst>
      <p:ext uri="{BB962C8B-B14F-4D97-AF65-F5344CB8AC3E}">
        <p14:creationId xmlns:p14="http://schemas.microsoft.com/office/powerpoint/2010/main" val="343684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930CB34-6C39-4DFD-9F77-59425B27523E}" type="datetimeFigureOut">
              <a:rPr lang="fr-FR" smtClean="0"/>
              <a:t>03/12/2024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CA9241-701F-419B-B022-BF1016AAB8D2}" type="slidenum">
              <a:rPr lang="fr-FR" smtClean="0"/>
              <a:t>‹N°›</a:t>
            </a:fld>
            <a:endParaRPr lang="fr-FR"/>
          </a:p>
        </p:txBody>
      </p:sp>
    </p:spTree>
    <p:extLst>
      <p:ext uri="{BB962C8B-B14F-4D97-AF65-F5344CB8AC3E}">
        <p14:creationId xmlns:p14="http://schemas.microsoft.com/office/powerpoint/2010/main" val="3636107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930CB34-6C39-4DFD-9F77-59425B27523E}" type="datetimeFigureOut">
              <a:rPr lang="fr-FR" smtClean="0"/>
              <a:t>03/12/2024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CA9241-701F-419B-B022-BF1016AAB8D2}" type="slidenum">
              <a:rPr lang="fr-FR" smtClean="0"/>
              <a:t>‹N°›</a:t>
            </a:fld>
            <a:endParaRPr lang="fr-FR"/>
          </a:p>
        </p:txBody>
      </p:sp>
    </p:spTree>
    <p:extLst>
      <p:ext uri="{BB962C8B-B14F-4D97-AF65-F5344CB8AC3E}">
        <p14:creationId xmlns:p14="http://schemas.microsoft.com/office/powerpoint/2010/main" val="394898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5930CB34-6C39-4DFD-9F77-59425B27523E}" type="datetimeFigureOut">
              <a:rPr lang="fr-FR" smtClean="0"/>
              <a:t>03/12/2024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CA9241-701F-419B-B022-BF1016AAB8D2}" type="slidenum">
              <a:rPr lang="fr-FR" smtClean="0"/>
              <a:t>‹N°›</a:t>
            </a:fld>
            <a:endParaRPr lang="fr-FR"/>
          </a:p>
        </p:txBody>
      </p:sp>
    </p:spTree>
    <p:extLst>
      <p:ext uri="{BB962C8B-B14F-4D97-AF65-F5344CB8AC3E}">
        <p14:creationId xmlns:p14="http://schemas.microsoft.com/office/powerpoint/2010/main" val="3175362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5930CB34-6C39-4DFD-9F77-59425B27523E}" type="datetimeFigureOut">
              <a:rPr lang="fr-FR" smtClean="0"/>
              <a:t>03/12/2024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CA9241-701F-419B-B022-BF1016AAB8D2}" type="slidenum">
              <a:rPr lang="fr-FR" smtClean="0"/>
              <a:t>‹N°›</a:t>
            </a:fld>
            <a:endParaRPr lang="fr-FR"/>
          </a:p>
        </p:txBody>
      </p:sp>
    </p:spTree>
    <p:extLst>
      <p:ext uri="{BB962C8B-B14F-4D97-AF65-F5344CB8AC3E}">
        <p14:creationId xmlns:p14="http://schemas.microsoft.com/office/powerpoint/2010/main" val="165453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5930CB34-6C39-4DFD-9F77-59425B27523E}" type="datetimeFigureOut">
              <a:rPr lang="fr-FR" smtClean="0"/>
              <a:t>03/12/2024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CCA9241-701F-419B-B022-BF1016AAB8D2}" type="slidenum">
              <a:rPr lang="fr-FR" smtClean="0"/>
              <a:t>‹N°›</a:t>
            </a:fld>
            <a:endParaRPr lang="fr-FR"/>
          </a:p>
        </p:txBody>
      </p:sp>
    </p:spTree>
    <p:extLst>
      <p:ext uri="{BB962C8B-B14F-4D97-AF65-F5344CB8AC3E}">
        <p14:creationId xmlns:p14="http://schemas.microsoft.com/office/powerpoint/2010/main" val="3757807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5930CB34-6C39-4DFD-9F77-59425B27523E}" type="datetimeFigureOut">
              <a:rPr lang="fr-FR" smtClean="0"/>
              <a:t>03/12/2024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CCA9241-701F-419B-B022-BF1016AAB8D2}" type="slidenum">
              <a:rPr lang="fr-FR" smtClean="0"/>
              <a:t>‹N°›</a:t>
            </a:fld>
            <a:endParaRPr lang="fr-FR"/>
          </a:p>
        </p:txBody>
      </p:sp>
    </p:spTree>
    <p:extLst>
      <p:ext uri="{BB962C8B-B14F-4D97-AF65-F5344CB8AC3E}">
        <p14:creationId xmlns:p14="http://schemas.microsoft.com/office/powerpoint/2010/main" val="252381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5930CB34-6C39-4DFD-9F77-59425B27523E}" type="datetimeFigureOut">
              <a:rPr lang="fr-FR" smtClean="0"/>
              <a:t>03/12/2024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CCA9241-701F-419B-B022-BF1016AAB8D2}" type="slidenum">
              <a:rPr lang="fr-FR" smtClean="0"/>
              <a:t>‹N°›</a:t>
            </a:fld>
            <a:endParaRPr lang="fr-FR"/>
          </a:p>
        </p:txBody>
      </p:sp>
    </p:spTree>
    <p:extLst>
      <p:ext uri="{BB962C8B-B14F-4D97-AF65-F5344CB8AC3E}">
        <p14:creationId xmlns:p14="http://schemas.microsoft.com/office/powerpoint/2010/main" val="290124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930CB34-6C39-4DFD-9F77-59425B27523E}" type="datetimeFigureOut">
              <a:rPr lang="fr-FR" smtClean="0"/>
              <a:t>03/12/2024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CCA9241-701F-419B-B022-BF1016AAB8D2}" type="slidenum">
              <a:rPr lang="fr-FR" smtClean="0"/>
              <a:t>‹N°›</a:t>
            </a:fld>
            <a:endParaRPr lang="fr-FR"/>
          </a:p>
        </p:txBody>
      </p:sp>
    </p:spTree>
    <p:extLst>
      <p:ext uri="{BB962C8B-B14F-4D97-AF65-F5344CB8AC3E}">
        <p14:creationId xmlns:p14="http://schemas.microsoft.com/office/powerpoint/2010/main" val="409424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930CB34-6C39-4DFD-9F77-59425B27523E}" type="datetimeFigureOut">
              <a:rPr lang="fr-FR" smtClean="0"/>
              <a:t>03/12/2024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CCA9241-701F-419B-B022-BF1016AAB8D2}" type="slidenum">
              <a:rPr lang="fr-FR" smtClean="0"/>
              <a:t>‹N°›</a:t>
            </a:fld>
            <a:endParaRPr lang="fr-FR"/>
          </a:p>
        </p:txBody>
      </p:sp>
    </p:spTree>
    <p:extLst>
      <p:ext uri="{BB962C8B-B14F-4D97-AF65-F5344CB8AC3E}">
        <p14:creationId xmlns:p14="http://schemas.microsoft.com/office/powerpoint/2010/main" val="2993344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930CB34-6C39-4DFD-9F77-59425B27523E}" type="datetimeFigureOut">
              <a:rPr lang="fr-FR" smtClean="0"/>
              <a:t>03/12/2024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CCA9241-701F-419B-B022-BF1016AAB8D2}" type="slidenum">
              <a:rPr lang="fr-FR" smtClean="0"/>
              <a:t>‹N°›</a:t>
            </a:fld>
            <a:endParaRPr lang="fr-FR"/>
          </a:p>
        </p:txBody>
      </p:sp>
    </p:spTree>
    <p:extLst>
      <p:ext uri="{BB962C8B-B14F-4D97-AF65-F5344CB8AC3E}">
        <p14:creationId xmlns:p14="http://schemas.microsoft.com/office/powerpoint/2010/main" val="287605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0CB34-6C39-4DFD-9F77-59425B27523E}" type="datetimeFigureOut">
              <a:rPr lang="fr-FR" smtClean="0"/>
              <a:t>03/12/2024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CA9241-701F-419B-B022-BF1016AAB8D2}" type="slidenum">
              <a:rPr lang="fr-FR" smtClean="0"/>
              <a:t>‹N°›</a:t>
            </a:fld>
            <a:endParaRPr lang="fr-FR"/>
          </a:p>
        </p:txBody>
      </p:sp>
    </p:spTree>
    <p:extLst>
      <p:ext uri="{BB962C8B-B14F-4D97-AF65-F5344CB8AC3E}">
        <p14:creationId xmlns:p14="http://schemas.microsoft.com/office/powerpoint/2010/main" val="3155681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43200"/>
            <a:ext cx="9144000" cy="2387600"/>
          </a:xfrm>
        </p:spPr>
        <p:txBody>
          <a:bodyPr/>
          <a:lstStyle/>
          <a:p>
            <a:r>
              <a:rPr lang="fr-FR" dirty="0"/>
              <a:t>A faire pour la prochaine séance </a:t>
            </a:r>
          </a:p>
        </p:txBody>
      </p:sp>
      <p:sp>
        <p:nvSpPr>
          <p:cNvPr id="3" name="Sous-titre 2"/>
          <p:cNvSpPr>
            <a:spLocks noGrp="1"/>
          </p:cNvSpPr>
          <p:nvPr>
            <p:ph type="subTitle" idx="1"/>
          </p:nvPr>
        </p:nvSpPr>
        <p:spPr>
          <a:xfrm>
            <a:off x="110836" y="1722727"/>
            <a:ext cx="9144000" cy="1655762"/>
          </a:xfrm>
        </p:spPr>
        <p:txBody>
          <a:bodyPr>
            <a:normAutofit fontScale="77500" lnSpcReduction="20000"/>
          </a:bodyPr>
          <a:lstStyle/>
          <a:p>
            <a:r>
              <a:rPr lang="fr-FR" dirty="0"/>
              <a:t> </a:t>
            </a:r>
          </a:p>
          <a:p>
            <a:pPr marL="457200" indent="-457200" algn="l">
              <a:buAutoNum type="arabicParenR"/>
            </a:pPr>
            <a:r>
              <a:rPr lang="fr-FR" dirty="0"/>
              <a:t>Télécharger l’application </a:t>
            </a:r>
            <a:r>
              <a:rPr lang="fr-FR" b="1" dirty="0" err="1"/>
              <a:t>comptadventure</a:t>
            </a:r>
            <a:r>
              <a:rPr lang="fr-FR" dirty="0"/>
              <a:t> (</a:t>
            </a:r>
            <a:r>
              <a:rPr lang="fr-FR" dirty="0" err="1"/>
              <a:t>app</a:t>
            </a:r>
            <a:r>
              <a:rPr lang="fr-FR" dirty="0"/>
              <a:t> store ou </a:t>
            </a:r>
            <a:r>
              <a:rPr lang="fr-FR" dirty="0" err="1"/>
              <a:t>google</a:t>
            </a:r>
            <a:r>
              <a:rPr lang="fr-FR" dirty="0"/>
              <a:t> </a:t>
            </a:r>
            <a:r>
              <a:rPr lang="fr-FR" dirty="0" err="1"/>
              <a:t>play</a:t>
            </a:r>
            <a:r>
              <a:rPr lang="fr-FR" dirty="0"/>
              <a:t>)</a:t>
            </a:r>
          </a:p>
          <a:p>
            <a:pPr marL="457200" indent="-457200" algn="l">
              <a:buAutoNum type="arabicParenR"/>
            </a:pPr>
            <a:r>
              <a:rPr lang="fr-FR" dirty="0"/>
              <a:t>Créer un compte </a:t>
            </a:r>
          </a:p>
          <a:p>
            <a:pPr marL="457200" indent="-457200" algn="l">
              <a:buAutoNum type="arabicParenR"/>
            </a:pPr>
            <a:r>
              <a:rPr lang="fr-FR" dirty="0"/>
              <a:t>Cliquer sur le bouton                   et regarder la courte vidéo</a:t>
            </a:r>
          </a:p>
          <a:p>
            <a:pPr marL="457200" indent="-457200" algn="l">
              <a:buAutoNum type="arabicParenR"/>
            </a:pPr>
            <a:r>
              <a:rPr lang="fr-FR" dirty="0"/>
              <a:t>Jouer à 1 cycle de 10 tours, san perdre ;)</a:t>
            </a: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4182" y="221674"/>
            <a:ext cx="4017818" cy="4017818"/>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569" y="3488648"/>
            <a:ext cx="6402495" cy="3032761"/>
          </a:xfrm>
          <a:prstGeom prst="rect">
            <a:avLst/>
          </a:prstGeom>
        </p:spPr>
      </p:pic>
      <p:sp>
        <p:nvSpPr>
          <p:cNvPr id="6" name="Rectangle à coins arrondis 5"/>
          <p:cNvSpPr/>
          <p:nvPr/>
        </p:nvSpPr>
        <p:spPr>
          <a:xfrm>
            <a:off x="2750764" y="2684240"/>
            <a:ext cx="927830" cy="346364"/>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Règles</a:t>
            </a:r>
          </a:p>
        </p:txBody>
      </p:sp>
    </p:spTree>
    <p:extLst>
      <p:ext uri="{BB962C8B-B14F-4D97-AF65-F5344CB8AC3E}">
        <p14:creationId xmlns:p14="http://schemas.microsoft.com/office/powerpoint/2010/main" val="1936345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Achat de moutarde - 15/01(Corrigé)</a:t>
            </a:r>
          </a:p>
        </p:txBody>
      </p:sp>
      <p:graphicFrame>
        <p:nvGraphicFramePr>
          <p:cNvPr id="3" name="Tableau 2"/>
          <p:cNvGraphicFramePr>
            <a:graphicFrameLocks noGrp="1"/>
          </p:cNvGraphicFramePr>
          <p:nvPr>
            <p:extLst>
              <p:ext uri="{D42A27DB-BD31-4B8C-83A1-F6EECF244321}">
                <p14:modId xmlns:p14="http://schemas.microsoft.com/office/powerpoint/2010/main" val="1138893289"/>
              </p:ext>
            </p:extLst>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15/01</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r>
                        <a:rPr lang="fr-FR" sz="2800" dirty="0"/>
                        <a:t>Achat de Marchandises</a:t>
                      </a:r>
                    </a:p>
                  </a:txBody>
                  <a:tcPr/>
                </a:tc>
                <a:tc>
                  <a:txBody>
                    <a:bodyPr/>
                    <a:lstStyle/>
                    <a:p>
                      <a:pPr algn="ctr"/>
                      <a:r>
                        <a:rPr lang="fr-FR" sz="2800" dirty="0">
                          <a:solidFill>
                            <a:srgbClr val="FF0000"/>
                          </a:solidFill>
                        </a:rPr>
                        <a:t>2</a:t>
                      </a: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r>
                        <a:rPr lang="fr-FR" sz="2800" dirty="0"/>
                        <a:t>    Trésorerie</a:t>
                      </a:r>
                    </a:p>
                  </a:txBody>
                  <a:tcPr/>
                </a:tc>
                <a:tc>
                  <a:txBody>
                    <a:bodyPr/>
                    <a:lstStyle/>
                    <a:p>
                      <a:pPr algn="ctr"/>
                      <a:endParaRPr lang="fr-FR" sz="2800" dirty="0"/>
                    </a:p>
                  </a:txBody>
                  <a:tcPr/>
                </a:tc>
                <a:tc>
                  <a:txBody>
                    <a:bodyPr/>
                    <a:lstStyle/>
                    <a:p>
                      <a:pPr algn="ctr"/>
                      <a:r>
                        <a:rPr lang="fr-FR" sz="2800" dirty="0">
                          <a:solidFill>
                            <a:srgbClr val="FFC000"/>
                          </a:solidFill>
                        </a:rPr>
                        <a:t>2</a:t>
                      </a:r>
                    </a:p>
                  </a:txBody>
                  <a:tcPr/>
                </a:tc>
                <a:extLst>
                  <a:ext uri="{0D108BD9-81ED-4DB2-BD59-A6C34878D82A}">
                    <a16:rowId xmlns:a16="http://schemas.microsoft.com/office/drawing/2014/main" val="1262906119"/>
                  </a:ext>
                </a:extLst>
              </a:tr>
              <a:tr h="370840">
                <a:tc gridSpan="3">
                  <a:txBody>
                    <a:bodyPr/>
                    <a:lstStyle/>
                    <a:p>
                      <a:pPr algn="ctr"/>
                      <a:r>
                        <a:rPr lang="fr-FR" dirty="0"/>
                        <a:t>Achat</a:t>
                      </a:r>
                      <a:r>
                        <a:rPr lang="fr-FR" baseline="0" dirty="0"/>
                        <a:t> de moutarde</a:t>
                      </a: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001205545"/>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FF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471468088"/>
              </p:ext>
            </p:extLst>
          </p:nvPr>
        </p:nvGraphicFramePr>
        <p:xfrm>
          <a:off x="5434264" y="3210539"/>
          <a:ext cx="6601691" cy="353568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4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4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4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4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400" dirty="0"/>
                    </a:p>
                  </a:txBody>
                  <a:tcPr/>
                </a:tc>
                <a:tc>
                  <a:txBody>
                    <a:bodyPr/>
                    <a:lstStyle/>
                    <a:p>
                      <a:r>
                        <a:rPr lang="fr-FR" sz="1800" b="1" dirty="0"/>
                        <a:t>Dettes</a:t>
                      </a:r>
                      <a:endParaRPr lang="fr-FR" sz="1800" dirty="0"/>
                    </a:p>
                  </a:txBody>
                  <a:tcPr/>
                </a:tc>
                <a:tc>
                  <a:txBody>
                    <a:bodyPr/>
                    <a:lstStyle/>
                    <a:p>
                      <a:pPr algn="ctr"/>
                      <a:endParaRPr lang="fr-FR" sz="14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400" dirty="0"/>
                    </a:p>
                  </a:txBody>
                  <a:tcPr/>
                </a:tc>
                <a:tc>
                  <a:txBody>
                    <a:bodyPr/>
                    <a:lstStyle/>
                    <a:p>
                      <a:r>
                        <a:rPr lang="fr-FR" sz="1400" dirty="0"/>
                        <a:t>    Emprunt</a:t>
                      </a:r>
                    </a:p>
                  </a:txBody>
                  <a:tcPr/>
                </a:tc>
                <a:tc>
                  <a:txBody>
                    <a:bodyPr/>
                    <a:lstStyle/>
                    <a:p>
                      <a:pPr algn="ctr"/>
                      <a:endParaRPr lang="fr-FR" sz="1400" dirty="0"/>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+4-2</a:t>
                      </a:r>
                    </a:p>
                  </a:txBody>
                  <a:tcPr/>
                </a:tc>
                <a:tc>
                  <a:txBody>
                    <a:bodyPr/>
                    <a:lstStyle/>
                    <a:p>
                      <a:r>
                        <a:rPr lang="fr-FR" sz="1400" dirty="0"/>
                        <a:t>    Dettes fournisseur</a:t>
                      </a:r>
                    </a:p>
                  </a:txBody>
                  <a:tcPr/>
                </a:tc>
                <a:tc>
                  <a:txBody>
                    <a:bodyPr/>
                    <a:lstStyle/>
                    <a:p>
                      <a:pPr algn="ctr"/>
                      <a:endParaRPr lang="fr-FR" sz="14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8" name="Rectangle à coins arrondis 7"/>
          <p:cNvSpPr/>
          <p:nvPr/>
        </p:nvSpPr>
        <p:spPr>
          <a:xfrm>
            <a:off x="7128165" y="1689440"/>
            <a:ext cx="4907790" cy="1136887"/>
          </a:xfrm>
          <a:prstGeom prst="roundRect">
            <a:avLst/>
          </a:prstGeom>
          <a:solidFill>
            <a:srgbClr val="EEBA3C"/>
          </a:solidFill>
          <a:ln w="28575">
            <a:solidFill>
              <a:srgbClr val="7B5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pouvez acheter la moutarde (2 unités monétaires)</a:t>
            </a:r>
          </a:p>
        </p:txBody>
      </p:sp>
      <p:pic>
        <p:nvPicPr>
          <p:cNvPr id="7" name="Image 6"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515600" y="360446"/>
            <a:ext cx="1541546" cy="1429937"/>
          </a:xfrm>
          <a:prstGeom prst="rect">
            <a:avLst/>
          </a:prstGeom>
          <a:noFill/>
          <a:ln>
            <a:noFill/>
          </a:ln>
        </p:spPr>
      </p:pic>
      <p:sp>
        <p:nvSpPr>
          <p:cNvPr id="9" name="Flèche courbée vers la droite 8"/>
          <p:cNvSpPr/>
          <p:nvPr/>
        </p:nvSpPr>
        <p:spPr>
          <a:xfrm rot="19975852">
            <a:off x="5761097" y="2609264"/>
            <a:ext cx="1200524" cy="4205940"/>
          </a:xfrm>
          <a:prstGeom prst="curvedRightArrow">
            <a:avLst>
              <a:gd name="adj1" fmla="val 15234"/>
              <a:gd name="adj2" fmla="val 21781"/>
              <a:gd name="adj3" fmla="val 39917"/>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Flèche courbée vers la droite 9"/>
          <p:cNvSpPr/>
          <p:nvPr/>
        </p:nvSpPr>
        <p:spPr>
          <a:xfrm rot="1109757">
            <a:off x="3531544" y="1817260"/>
            <a:ext cx="792458" cy="3570367"/>
          </a:xfrm>
          <a:prstGeom prst="curvedRightArrow">
            <a:avLst>
              <a:gd name="adj1" fmla="val 15234"/>
              <a:gd name="adj2" fmla="val 21781"/>
              <a:gd name="adj3" fmla="val 3991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281056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Paiement du loyer – 20/02</a:t>
            </a:r>
          </a:p>
        </p:txBody>
      </p:sp>
      <p:graphicFrame>
        <p:nvGraphicFramePr>
          <p:cNvPr id="3" name="Tableau 2"/>
          <p:cNvGraphicFramePr>
            <a:graphicFrameLocks noGrp="1"/>
          </p:cNvGraphicFramePr>
          <p:nvPr>
            <p:extLst>
              <p:ext uri="{D42A27DB-BD31-4B8C-83A1-F6EECF244321}">
                <p14:modId xmlns:p14="http://schemas.microsoft.com/office/powerpoint/2010/main" val="3352738627"/>
              </p:ext>
            </p:extLst>
          </p:nvPr>
        </p:nvGraphicFramePr>
        <p:xfrm>
          <a:off x="318655" y="1046984"/>
          <a:ext cx="6490855" cy="21488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11191">
                <a:tc>
                  <a:txBody>
                    <a:bodyPr/>
                    <a:lstStyle/>
                    <a:p>
                      <a:endParaRPr lang="fr-FR" sz="2800" dirty="0"/>
                    </a:p>
                  </a:txBody>
                  <a:tcPr/>
                </a:tc>
                <a:tc>
                  <a:txBody>
                    <a:bodyPr/>
                    <a:lstStyle/>
                    <a:p>
                      <a:pPr algn="ctr"/>
                      <a:endParaRPr lang="fr-FR" sz="2800" dirty="0">
                        <a:solidFill>
                          <a:srgbClr val="FF0000"/>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995084466"/>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FF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012895024"/>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8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+4-2</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8" name="Rectangle à coins arrondis 7"/>
          <p:cNvSpPr/>
          <p:nvPr/>
        </p:nvSpPr>
        <p:spPr>
          <a:xfrm>
            <a:off x="7128165" y="1689440"/>
            <a:ext cx="4907790" cy="113688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payez votre loyer </a:t>
            </a:r>
          </a:p>
          <a:p>
            <a:pPr algn="ctr"/>
            <a:r>
              <a:rPr lang="fr-FR" sz="2800" dirty="0">
                <a:solidFill>
                  <a:schemeClr val="tx1"/>
                </a:solidFill>
              </a:rPr>
              <a:t>(1 unité monétaire)</a:t>
            </a:r>
          </a:p>
        </p:txBody>
      </p:sp>
    </p:spTree>
    <p:extLst>
      <p:ext uri="{BB962C8B-B14F-4D97-AF65-F5344CB8AC3E}">
        <p14:creationId xmlns:p14="http://schemas.microsoft.com/office/powerpoint/2010/main" val="1796606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Paiement du loyer – 20/02 (corrigé)</a:t>
            </a:r>
          </a:p>
        </p:txBody>
      </p:sp>
      <p:graphicFrame>
        <p:nvGraphicFramePr>
          <p:cNvPr id="3" name="Tableau 2"/>
          <p:cNvGraphicFramePr>
            <a:graphicFrameLocks noGrp="1"/>
          </p:cNvGraphicFramePr>
          <p:nvPr>
            <p:extLst>
              <p:ext uri="{D42A27DB-BD31-4B8C-83A1-F6EECF244321}">
                <p14:modId xmlns:p14="http://schemas.microsoft.com/office/powerpoint/2010/main" val="3278394473"/>
              </p:ext>
            </p:extLst>
          </p:nvPr>
        </p:nvGraphicFramePr>
        <p:xfrm>
          <a:off x="318655" y="1046984"/>
          <a:ext cx="6490855" cy="21488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20/02</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11191">
                <a:tc>
                  <a:txBody>
                    <a:bodyPr/>
                    <a:lstStyle/>
                    <a:p>
                      <a:r>
                        <a:rPr lang="fr-FR" sz="2800" dirty="0"/>
                        <a:t>Loyer</a:t>
                      </a:r>
                    </a:p>
                  </a:txBody>
                  <a:tcPr/>
                </a:tc>
                <a:tc>
                  <a:txBody>
                    <a:bodyPr/>
                    <a:lstStyle/>
                    <a:p>
                      <a:pPr algn="ctr"/>
                      <a:r>
                        <a:rPr lang="fr-FR" sz="2800" dirty="0">
                          <a:solidFill>
                            <a:srgbClr val="FF0000"/>
                          </a:solidFill>
                        </a:rPr>
                        <a:t>1</a:t>
                      </a: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r>
                        <a:rPr lang="fr-FR" sz="2800" dirty="0"/>
                        <a:t>    Trésorerie</a:t>
                      </a:r>
                    </a:p>
                  </a:txBody>
                  <a:tcPr/>
                </a:tc>
                <a:tc>
                  <a:txBody>
                    <a:bodyPr/>
                    <a:lstStyle/>
                    <a:p>
                      <a:pPr algn="ctr"/>
                      <a:endParaRPr lang="fr-FR"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solidFill>
                            <a:schemeClr val="accent4"/>
                          </a:solidFill>
                        </a:rPr>
                        <a:t>1</a:t>
                      </a:r>
                    </a:p>
                  </a:txBody>
                  <a:tcPr/>
                </a:tc>
                <a:extLst>
                  <a:ext uri="{0D108BD9-81ED-4DB2-BD59-A6C34878D82A}">
                    <a16:rowId xmlns:a16="http://schemas.microsoft.com/office/drawing/2014/main" val="1262906119"/>
                  </a:ext>
                </a:extLst>
              </a:tr>
              <a:tr h="370840">
                <a:tc gridSpan="3">
                  <a:txBody>
                    <a:bodyPr/>
                    <a:lstStyle/>
                    <a:p>
                      <a:pPr algn="ctr"/>
                      <a:r>
                        <a:rPr lang="fr-FR" dirty="0"/>
                        <a:t>Loyer</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999488456"/>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2368736146"/>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4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4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8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4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4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+4-2-1</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9" name="Rectangle à coins arrondis 8"/>
          <p:cNvSpPr/>
          <p:nvPr/>
        </p:nvSpPr>
        <p:spPr>
          <a:xfrm>
            <a:off x="7128165" y="1689440"/>
            <a:ext cx="4907790" cy="113688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payez votre loyer </a:t>
            </a:r>
          </a:p>
          <a:p>
            <a:pPr algn="ctr"/>
            <a:r>
              <a:rPr lang="fr-FR" sz="2800" dirty="0">
                <a:solidFill>
                  <a:schemeClr val="tx1"/>
                </a:solidFill>
              </a:rPr>
              <a:t>(1 unité monétaire)</a:t>
            </a:r>
          </a:p>
        </p:txBody>
      </p:sp>
    </p:spTree>
    <p:extLst>
      <p:ext uri="{BB962C8B-B14F-4D97-AF65-F5344CB8AC3E}">
        <p14:creationId xmlns:p14="http://schemas.microsoft.com/office/powerpoint/2010/main" val="2817881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Vente de moutarde – 31/03 </a:t>
            </a:r>
          </a:p>
        </p:txBody>
      </p:sp>
      <p:graphicFrame>
        <p:nvGraphicFramePr>
          <p:cNvPr id="3" name="Tableau 2"/>
          <p:cNvGraphicFramePr>
            <a:graphicFrameLocks noGrp="1"/>
          </p:cNvGraphicFramePr>
          <p:nvPr>
            <p:extLst>
              <p:ext uri="{D42A27DB-BD31-4B8C-83A1-F6EECF244321}">
                <p14:modId xmlns:p14="http://schemas.microsoft.com/office/powerpoint/2010/main" val="393354289"/>
              </p:ext>
            </p:extLst>
          </p:nvPr>
        </p:nvGraphicFramePr>
        <p:xfrm>
          <a:off x="318655" y="1046984"/>
          <a:ext cx="6490855" cy="21488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endParaRPr lang="fr-FR" dirty="0"/>
                    </a:p>
                  </a:txBody>
                  <a:tcPr/>
                </a:tc>
                <a:tc>
                  <a:txBody>
                    <a:bodyPr/>
                    <a:lstStyle/>
                    <a:p>
                      <a:pPr algn="ctr"/>
                      <a:endParaRPr lang="fr-FR" dirty="0"/>
                    </a:p>
                  </a:txBody>
                  <a:tcPr/>
                </a:tc>
                <a:extLst>
                  <a:ext uri="{0D108BD9-81ED-4DB2-BD59-A6C34878D82A}">
                    <a16:rowId xmlns:a16="http://schemas.microsoft.com/office/drawing/2014/main" val="650671"/>
                  </a:ext>
                </a:extLst>
              </a:tr>
              <a:tr h="505357">
                <a:tc>
                  <a:txBody>
                    <a:bodyPr/>
                    <a:lstStyle/>
                    <a:p>
                      <a:endParaRPr lang="fr-FR" sz="2800" dirty="0"/>
                    </a:p>
                  </a:txBody>
                  <a:tcPr/>
                </a:tc>
                <a:tc>
                  <a:txBody>
                    <a:bodyPr/>
                    <a:lstStyle/>
                    <a:p>
                      <a:pPr algn="ctr"/>
                      <a:endParaRPr lang="fr-FR" sz="2800" dirty="0">
                        <a:solidFill>
                          <a:srgbClr val="FFC000"/>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6"/>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957315779"/>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2137629017"/>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8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4-2-1</a:t>
                      </a:r>
                    </a:p>
                  </a:txBody>
                  <a:tcPr/>
                </a:tc>
                <a:tc>
                  <a:txBody>
                    <a:bodyPr/>
                    <a:lstStyle/>
                    <a:p>
                      <a:r>
                        <a:rPr lang="fr-FR" sz="1400" dirty="0"/>
                        <a:t>    Dettes fournisseur</a:t>
                      </a:r>
                    </a:p>
                  </a:txBody>
                  <a:tcPr/>
                </a:tc>
                <a:tc>
                  <a:txBody>
                    <a:bodyPr/>
                    <a:lstStyle/>
                    <a:p>
                      <a:pPr algn="ctr"/>
                      <a:endParaRPr lang="fr-FR" sz="14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0" name="Rectangle à coins arrondis 9"/>
          <p:cNvSpPr/>
          <p:nvPr/>
        </p:nvSpPr>
        <p:spPr>
          <a:xfrm>
            <a:off x="7128165" y="1598278"/>
            <a:ext cx="4907790" cy="1228050"/>
          </a:xfrm>
          <a:prstGeom prst="roundRect">
            <a:avLst/>
          </a:prstGeom>
          <a:solidFill>
            <a:srgbClr val="64C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vendez de la moutarde</a:t>
            </a:r>
          </a:p>
          <a:p>
            <a:pPr algn="ctr"/>
            <a:r>
              <a:rPr lang="fr-FR" sz="2800" dirty="0">
                <a:solidFill>
                  <a:schemeClr val="tx1"/>
                </a:solidFill>
              </a:rPr>
              <a:t>(3 unités monétaires)</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865" y="462303"/>
            <a:ext cx="658090" cy="1206498"/>
          </a:xfrm>
          <a:prstGeom prst="rect">
            <a:avLst/>
          </a:prstGeom>
        </p:spPr>
      </p:pic>
    </p:spTree>
    <p:extLst>
      <p:ext uri="{BB962C8B-B14F-4D97-AF65-F5344CB8AC3E}">
        <p14:creationId xmlns:p14="http://schemas.microsoft.com/office/powerpoint/2010/main" val="472854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Vente de moutarde – 31/03 (corrigé) </a:t>
            </a:r>
          </a:p>
        </p:txBody>
      </p:sp>
      <p:graphicFrame>
        <p:nvGraphicFramePr>
          <p:cNvPr id="3" name="Tableau 2"/>
          <p:cNvGraphicFramePr>
            <a:graphicFrameLocks noGrp="1"/>
          </p:cNvGraphicFramePr>
          <p:nvPr>
            <p:extLst>
              <p:ext uri="{D42A27DB-BD31-4B8C-83A1-F6EECF244321}">
                <p14:modId xmlns:p14="http://schemas.microsoft.com/office/powerpoint/2010/main" val="4120765825"/>
              </p:ext>
            </p:extLst>
          </p:nvPr>
        </p:nvGraphicFramePr>
        <p:xfrm>
          <a:off x="318655" y="1046984"/>
          <a:ext cx="6490855" cy="21488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31/03</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05357">
                <a:tc>
                  <a:txBody>
                    <a:bodyPr/>
                    <a:lstStyle/>
                    <a:p>
                      <a:r>
                        <a:rPr lang="fr-FR" sz="2800" dirty="0"/>
                        <a:t>Trésorerie</a:t>
                      </a:r>
                    </a:p>
                  </a:txBody>
                  <a:tcPr/>
                </a:tc>
                <a:tc>
                  <a:txBody>
                    <a:bodyPr/>
                    <a:lstStyle/>
                    <a:p>
                      <a:pPr algn="ctr"/>
                      <a:r>
                        <a:rPr lang="fr-FR" sz="2800" dirty="0">
                          <a:solidFill>
                            <a:srgbClr val="FFC000"/>
                          </a:solidFill>
                        </a:rPr>
                        <a:t>3</a:t>
                      </a: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r>
                        <a:rPr lang="fr-FR" sz="2800" dirty="0"/>
                        <a:t>       Vente</a:t>
                      </a:r>
                      <a:r>
                        <a:rPr lang="fr-FR" sz="2800" baseline="0" dirty="0"/>
                        <a:t> de marchandises</a:t>
                      </a:r>
                      <a:endParaRPr lang="fr-FR" sz="2800" dirty="0"/>
                    </a:p>
                  </a:txBody>
                  <a:tcPr/>
                </a:tc>
                <a:tc>
                  <a:txBody>
                    <a:bodyPr/>
                    <a:lstStyle/>
                    <a:p>
                      <a:pPr algn="ctr"/>
                      <a:endParaRPr lang="fr-FR"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solidFill>
                            <a:schemeClr val="accent6"/>
                          </a:solidFill>
                        </a:rPr>
                        <a:t>3</a:t>
                      </a:r>
                    </a:p>
                  </a:txBody>
                  <a:tcPr/>
                </a:tc>
                <a:extLst>
                  <a:ext uri="{0D108BD9-81ED-4DB2-BD59-A6C34878D82A}">
                    <a16:rowId xmlns:a16="http://schemas.microsoft.com/office/drawing/2014/main" val="1262906119"/>
                  </a:ext>
                </a:extLst>
              </a:tr>
              <a:tr h="370840">
                <a:tc gridSpan="3">
                  <a:txBody>
                    <a:bodyPr/>
                    <a:lstStyle/>
                    <a:p>
                      <a:pPr algn="ctr"/>
                      <a:r>
                        <a:rPr lang="fr-FR" dirty="0"/>
                        <a:t>Vente de moutarde</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164409052"/>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2225390589"/>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4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4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8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4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4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4-2-1+3</a:t>
                      </a:r>
                    </a:p>
                  </a:txBody>
                  <a:tcPr/>
                </a:tc>
                <a:tc>
                  <a:txBody>
                    <a:bodyPr/>
                    <a:lstStyle/>
                    <a:p>
                      <a:r>
                        <a:rPr lang="fr-FR" sz="1400" dirty="0"/>
                        <a:t>    Dettes fournisseur</a:t>
                      </a:r>
                    </a:p>
                  </a:txBody>
                  <a:tcPr/>
                </a:tc>
                <a:tc>
                  <a:txBody>
                    <a:bodyPr/>
                    <a:lstStyle/>
                    <a:p>
                      <a:pPr algn="ctr"/>
                      <a:endParaRPr lang="fr-FR" sz="14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1" name="Rectangle à coins arrondis 10"/>
          <p:cNvSpPr/>
          <p:nvPr/>
        </p:nvSpPr>
        <p:spPr>
          <a:xfrm>
            <a:off x="7128165" y="1598278"/>
            <a:ext cx="4907790" cy="1228050"/>
          </a:xfrm>
          <a:prstGeom prst="roundRect">
            <a:avLst/>
          </a:prstGeom>
          <a:solidFill>
            <a:srgbClr val="64C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vendez de la moutarde</a:t>
            </a:r>
          </a:p>
          <a:p>
            <a:pPr algn="ctr"/>
            <a:r>
              <a:rPr lang="fr-FR" sz="2800" dirty="0">
                <a:solidFill>
                  <a:schemeClr val="tx1"/>
                </a:solidFill>
              </a:rPr>
              <a:t>(3 unités monétaires)</a:t>
            </a: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865" y="503868"/>
            <a:ext cx="658090" cy="1206498"/>
          </a:xfrm>
          <a:prstGeom prst="rect">
            <a:avLst/>
          </a:prstGeom>
        </p:spPr>
      </p:pic>
      <p:sp>
        <p:nvSpPr>
          <p:cNvPr id="8" name="Flèche courbée vers la droite 7"/>
          <p:cNvSpPr/>
          <p:nvPr/>
        </p:nvSpPr>
        <p:spPr>
          <a:xfrm rot="19509431">
            <a:off x="5298619" y="2001366"/>
            <a:ext cx="1200524" cy="5164998"/>
          </a:xfrm>
          <a:prstGeom prst="curvedRightArrow">
            <a:avLst>
              <a:gd name="adj1" fmla="val 15234"/>
              <a:gd name="adj2" fmla="val 21781"/>
              <a:gd name="adj3" fmla="val 39917"/>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Flèche courbée vers la droite 8"/>
          <p:cNvSpPr/>
          <p:nvPr/>
        </p:nvSpPr>
        <p:spPr>
          <a:xfrm rot="2713470">
            <a:off x="4227093" y="1579165"/>
            <a:ext cx="910859" cy="3262747"/>
          </a:xfrm>
          <a:prstGeom prst="curvedRightArrow">
            <a:avLst>
              <a:gd name="adj1" fmla="val 15234"/>
              <a:gd name="adj2" fmla="val 21781"/>
              <a:gd name="adj3" fmla="val 39917"/>
            </a:avLst>
          </a:prstGeom>
          <a:solidFill>
            <a:srgbClr val="64CF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765619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Achat d’huile (16/06)</a:t>
            </a:r>
          </a:p>
        </p:txBody>
      </p:sp>
      <p:graphicFrame>
        <p:nvGraphicFramePr>
          <p:cNvPr id="3" name="Tableau 2"/>
          <p:cNvGraphicFramePr>
            <a:graphicFrameLocks noGrp="1"/>
          </p:cNvGraphicFramePr>
          <p:nvPr>
            <p:extLst>
              <p:ext uri="{D42A27DB-BD31-4B8C-83A1-F6EECF244321}">
                <p14:modId xmlns:p14="http://schemas.microsoft.com/office/powerpoint/2010/main" val="218762475"/>
              </p:ext>
            </p:extLst>
          </p:nvPr>
        </p:nvGraphicFramePr>
        <p:xfrm>
          <a:off x="318655" y="1046984"/>
          <a:ext cx="6490855" cy="21488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11191">
                <a:tc>
                  <a:txBody>
                    <a:bodyPr/>
                    <a:lstStyle/>
                    <a:p>
                      <a:endParaRPr lang="fr-FR" sz="2800" dirty="0"/>
                    </a:p>
                  </a:txBody>
                  <a:tcPr/>
                </a:tc>
                <a:tc>
                  <a:txBody>
                    <a:bodyPr/>
                    <a:lstStyle/>
                    <a:p>
                      <a:pPr algn="ctr"/>
                      <a:endParaRPr lang="fr-FR" sz="2800" dirty="0">
                        <a:solidFill>
                          <a:srgbClr val="FF0000"/>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algn="ctr"/>
                      <a:endParaRPr lang="fr-FR" sz="2800" dirty="0">
                        <a:solidFill>
                          <a:srgbClr val="FFC000"/>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1397823086"/>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261801908"/>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4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4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8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4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4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+4-2-1+3</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8" name="Rectangle à coins arrondis 7"/>
          <p:cNvSpPr/>
          <p:nvPr/>
        </p:nvSpPr>
        <p:spPr>
          <a:xfrm>
            <a:off x="7128165" y="1565564"/>
            <a:ext cx="4907790" cy="1260763"/>
          </a:xfrm>
          <a:prstGeom prst="roundRect">
            <a:avLst/>
          </a:prstGeom>
          <a:solidFill>
            <a:srgbClr val="EEBA3C"/>
          </a:solidFill>
          <a:ln>
            <a:solidFill>
              <a:srgbClr val="7B5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pouvez acheter de l’huile </a:t>
            </a:r>
          </a:p>
          <a:p>
            <a:pPr algn="ctr"/>
            <a:r>
              <a:rPr lang="fr-FR" sz="2800" dirty="0">
                <a:solidFill>
                  <a:schemeClr val="tx1"/>
                </a:solidFill>
              </a:rPr>
              <a:t>(3 unités monétaires)</a:t>
            </a:r>
          </a:p>
        </p:txBody>
      </p:sp>
      <p:pic>
        <p:nvPicPr>
          <p:cNvPr id="7" name="Image 6"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650454" y="332015"/>
            <a:ext cx="1541546" cy="1429937"/>
          </a:xfrm>
          <a:prstGeom prst="rect">
            <a:avLst/>
          </a:prstGeom>
          <a:noFill/>
          <a:ln>
            <a:noFill/>
          </a:ln>
        </p:spPr>
      </p:pic>
    </p:spTree>
    <p:extLst>
      <p:ext uri="{BB962C8B-B14F-4D97-AF65-F5344CB8AC3E}">
        <p14:creationId xmlns:p14="http://schemas.microsoft.com/office/powerpoint/2010/main" val="1996223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Achat d’huile - 16/06 (Corrigé)</a:t>
            </a:r>
          </a:p>
        </p:txBody>
      </p:sp>
      <p:graphicFrame>
        <p:nvGraphicFramePr>
          <p:cNvPr id="3" name="Tableau 2"/>
          <p:cNvGraphicFramePr>
            <a:graphicFrameLocks noGrp="1"/>
          </p:cNvGraphicFramePr>
          <p:nvPr>
            <p:extLst>
              <p:ext uri="{D42A27DB-BD31-4B8C-83A1-F6EECF244321}">
                <p14:modId xmlns:p14="http://schemas.microsoft.com/office/powerpoint/2010/main" val="4269499707"/>
              </p:ext>
            </p:extLst>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16/06/N</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r>
                        <a:rPr lang="fr-FR" sz="2800" dirty="0"/>
                        <a:t>Achat de Marchandises</a:t>
                      </a:r>
                    </a:p>
                  </a:txBody>
                  <a:tcPr/>
                </a:tc>
                <a:tc>
                  <a:txBody>
                    <a:bodyPr/>
                    <a:lstStyle/>
                    <a:p>
                      <a:pPr algn="ctr"/>
                      <a:r>
                        <a:rPr lang="fr-FR" sz="2800" dirty="0">
                          <a:solidFill>
                            <a:srgbClr val="C00000"/>
                          </a:solidFill>
                        </a:rPr>
                        <a:t>3</a:t>
                      </a: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r>
                        <a:rPr lang="fr-FR" sz="2800" dirty="0"/>
                        <a:t>    Trésorerie</a:t>
                      </a:r>
                    </a:p>
                  </a:txBody>
                  <a:tcPr/>
                </a:tc>
                <a:tc>
                  <a:txBody>
                    <a:bodyPr/>
                    <a:lstStyle/>
                    <a:p>
                      <a:pPr algn="ctr"/>
                      <a:endParaRPr lang="fr-FR" sz="2800" dirty="0"/>
                    </a:p>
                  </a:txBody>
                  <a:tcPr/>
                </a:tc>
                <a:tc>
                  <a:txBody>
                    <a:bodyPr/>
                    <a:lstStyle/>
                    <a:p>
                      <a:pPr algn="ctr"/>
                      <a:r>
                        <a:rPr lang="fr-FR" sz="2800" dirty="0">
                          <a:solidFill>
                            <a:srgbClr val="FFC000"/>
                          </a:solidFill>
                        </a:rPr>
                        <a:t>3</a:t>
                      </a:r>
                    </a:p>
                  </a:txBody>
                  <a:tcPr/>
                </a:tc>
                <a:extLst>
                  <a:ext uri="{0D108BD9-81ED-4DB2-BD59-A6C34878D82A}">
                    <a16:rowId xmlns:a16="http://schemas.microsoft.com/office/drawing/2014/main" val="1262906119"/>
                  </a:ext>
                </a:extLst>
              </a:tr>
              <a:tr h="370840">
                <a:tc gridSpan="3">
                  <a:txBody>
                    <a:bodyPr/>
                    <a:lstStyle/>
                    <a:p>
                      <a:pPr algn="ctr"/>
                      <a:r>
                        <a:rPr lang="fr-FR" dirty="0"/>
                        <a:t>Achat</a:t>
                      </a:r>
                      <a:r>
                        <a:rPr lang="fr-FR" baseline="0" dirty="0"/>
                        <a:t> d’huile</a:t>
                      </a: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81007771"/>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810665422"/>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4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4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8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4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4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+4 -2-1+3-3</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9" name="Rectangle à coins arrondis 8"/>
          <p:cNvSpPr/>
          <p:nvPr/>
        </p:nvSpPr>
        <p:spPr>
          <a:xfrm>
            <a:off x="7128165" y="1565564"/>
            <a:ext cx="4907790" cy="1260763"/>
          </a:xfrm>
          <a:prstGeom prst="roundRect">
            <a:avLst/>
          </a:prstGeom>
          <a:solidFill>
            <a:srgbClr val="EEBA3C"/>
          </a:solidFill>
          <a:ln>
            <a:solidFill>
              <a:srgbClr val="7B5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pouvez acheter de l’huile </a:t>
            </a:r>
          </a:p>
          <a:p>
            <a:pPr algn="ctr"/>
            <a:r>
              <a:rPr lang="fr-FR" sz="2800" dirty="0">
                <a:solidFill>
                  <a:schemeClr val="tx1"/>
                </a:solidFill>
              </a:rPr>
              <a:t>(3 unités monétaires)</a:t>
            </a:r>
          </a:p>
        </p:txBody>
      </p:sp>
      <p:pic>
        <p:nvPicPr>
          <p:cNvPr id="10" name="Image 9"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650454" y="332015"/>
            <a:ext cx="1541546" cy="1429937"/>
          </a:xfrm>
          <a:prstGeom prst="rect">
            <a:avLst/>
          </a:prstGeom>
          <a:noFill/>
          <a:ln>
            <a:noFill/>
          </a:ln>
        </p:spPr>
      </p:pic>
    </p:spTree>
    <p:extLst>
      <p:ext uri="{BB962C8B-B14F-4D97-AF65-F5344CB8AC3E}">
        <p14:creationId xmlns:p14="http://schemas.microsoft.com/office/powerpoint/2010/main" val="2390716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Achat de caviar – 20/09 </a:t>
            </a:r>
          </a:p>
        </p:txBody>
      </p:sp>
      <p:graphicFrame>
        <p:nvGraphicFramePr>
          <p:cNvPr id="3" name="Tableau 2"/>
          <p:cNvGraphicFramePr>
            <a:graphicFrameLocks noGrp="1"/>
          </p:cNvGraphicFramePr>
          <p:nvPr>
            <p:extLst>
              <p:ext uri="{D42A27DB-BD31-4B8C-83A1-F6EECF244321}">
                <p14:modId xmlns:p14="http://schemas.microsoft.com/office/powerpoint/2010/main" val="1388793963"/>
              </p:ext>
            </p:extLst>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endParaRPr lang="fr-FR" sz="2800" dirty="0"/>
                    </a:p>
                  </a:txBody>
                  <a:tcPr/>
                </a:tc>
                <a:tc>
                  <a:txBody>
                    <a:bodyPr/>
                    <a:lstStyle/>
                    <a:p>
                      <a:pPr algn="ctr"/>
                      <a:endParaRPr lang="fr-FR" sz="2800" dirty="0">
                        <a:solidFill>
                          <a:srgbClr val="C00000"/>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algn="ctr"/>
                      <a:endParaRPr lang="fr-FR" sz="2800" dirty="0">
                        <a:solidFill>
                          <a:srgbClr val="FFC000"/>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819708400"/>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4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4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8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4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4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+4 -2-1+3-3</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pic>
        <p:nvPicPr>
          <p:cNvPr id="7" name="Image 6"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650454" y="7893"/>
            <a:ext cx="1541546" cy="1429937"/>
          </a:xfrm>
          <a:prstGeom prst="rect">
            <a:avLst/>
          </a:prstGeom>
          <a:noFill/>
          <a:ln>
            <a:noFill/>
          </a:ln>
        </p:spPr>
      </p:pic>
      <p:sp>
        <p:nvSpPr>
          <p:cNvPr id="9" name="Rectangle à coins arrondis 8"/>
          <p:cNvSpPr/>
          <p:nvPr/>
        </p:nvSpPr>
        <p:spPr>
          <a:xfrm>
            <a:off x="7128165" y="1689440"/>
            <a:ext cx="4907790" cy="1136887"/>
          </a:xfrm>
          <a:prstGeom prst="roundRect">
            <a:avLst/>
          </a:prstGeom>
          <a:solidFill>
            <a:srgbClr val="EEBA3C"/>
          </a:solidFill>
          <a:ln>
            <a:solidFill>
              <a:srgbClr val="7B5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pouvez acheter du caviar</a:t>
            </a:r>
          </a:p>
          <a:p>
            <a:pPr algn="ctr"/>
            <a:r>
              <a:rPr lang="fr-FR" sz="2800" dirty="0">
                <a:solidFill>
                  <a:schemeClr val="tx1"/>
                </a:solidFill>
              </a:rPr>
              <a:t>(6 unités monétaires)</a:t>
            </a:r>
          </a:p>
        </p:txBody>
      </p:sp>
    </p:spTree>
    <p:extLst>
      <p:ext uri="{BB962C8B-B14F-4D97-AF65-F5344CB8AC3E}">
        <p14:creationId xmlns:p14="http://schemas.microsoft.com/office/powerpoint/2010/main" val="1780649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Achat de caviar – 20/09 </a:t>
            </a:r>
          </a:p>
        </p:txBody>
      </p:sp>
      <p:graphicFrame>
        <p:nvGraphicFramePr>
          <p:cNvPr id="3" name="Tableau 2"/>
          <p:cNvGraphicFramePr>
            <a:graphicFrameLocks noGrp="1"/>
          </p:cNvGraphicFramePr>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endParaRPr lang="fr-FR" sz="2800" dirty="0"/>
                    </a:p>
                  </a:txBody>
                  <a:tcPr/>
                </a:tc>
                <a:tc>
                  <a:txBody>
                    <a:bodyPr/>
                    <a:lstStyle/>
                    <a:p>
                      <a:pPr algn="ctr"/>
                      <a:endParaRPr lang="fr-FR" sz="2800" dirty="0">
                        <a:solidFill>
                          <a:srgbClr val="C00000"/>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algn="ctr"/>
                      <a:endParaRPr lang="fr-FR" sz="2800" dirty="0">
                        <a:solidFill>
                          <a:srgbClr val="FFC000"/>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027250142"/>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4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4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8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4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4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+4 -2-1+3-3</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8" name="Rectangle à coins arrondis 7"/>
          <p:cNvSpPr/>
          <p:nvPr/>
        </p:nvSpPr>
        <p:spPr>
          <a:xfrm>
            <a:off x="8082643" y="759279"/>
            <a:ext cx="3953312" cy="1632857"/>
          </a:xfrm>
          <a:prstGeom prst="wedgeRoundRectCallout">
            <a:avLst>
              <a:gd name="adj1" fmla="val -48919"/>
              <a:gd name="adj2" fmla="val 264000"/>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dirty="0">
                <a:solidFill>
                  <a:srgbClr val="FF0000"/>
                </a:solidFill>
              </a:rPr>
              <a:t>Attention à la trésorerie !!! </a:t>
            </a:r>
            <a:br>
              <a:rPr lang="fr-FR" sz="2400" dirty="0">
                <a:solidFill>
                  <a:srgbClr val="FF0000"/>
                </a:solidFill>
              </a:rPr>
            </a:br>
            <a:r>
              <a:rPr lang="fr-FR" sz="2400" b="1" dirty="0">
                <a:solidFill>
                  <a:srgbClr val="FF0000"/>
                </a:solidFill>
              </a:rPr>
              <a:t>L’entreprise ne dispose pas de 6 unités monétaires</a:t>
            </a:r>
          </a:p>
        </p:txBody>
      </p:sp>
    </p:spTree>
    <p:extLst>
      <p:ext uri="{BB962C8B-B14F-4D97-AF65-F5344CB8AC3E}">
        <p14:creationId xmlns:p14="http://schemas.microsoft.com/office/powerpoint/2010/main" val="9166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1839074" cy="19410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Fin d’année – établissement comptes annuels</a:t>
            </a:r>
          </a:p>
          <a:p>
            <a:pPr marL="742950" indent="-742950">
              <a:buAutoNum type="arabicParenR"/>
            </a:pPr>
            <a:r>
              <a:rPr lang="fr-FR" sz="3200" dirty="0"/>
              <a:t>Détermination du résultat </a:t>
            </a:r>
          </a:p>
          <a:p>
            <a:pPr marL="742950" indent="-742950">
              <a:buAutoNum type="arabicParenR"/>
            </a:pPr>
            <a:r>
              <a:rPr lang="fr-FR" sz="3200" dirty="0"/>
              <a:t>Dépôt du résultat en capitaux propres (réserves/RAN)</a:t>
            </a:r>
          </a:p>
          <a:p>
            <a:pPr marL="742950" indent="-742950">
              <a:buAutoNum type="arabicParenR"/>
            </a:pPr>
            <a:r>
              <a:rPr lang="fr-FR" sz="3200" dirty="0"/>
              <a:t>Vérification que total actif = total passif</a:t>
            </a:r>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p:txBody>
      </p:sp>
      <p:graphicFrame>
        <p:nvGraphicFramePr>
          <p:cNvPr id="5" name="Tableau 4"/>
          <p:cNvGraphicFramePr>
            <a:graphicFrameLocks noGrp="1"/>
          </p:cNvGraphicFramePr>
          <p:nvPr>
            <p:extLst>
              <p:ext uri="{D42A27DB-BD31-4B8C-83A1-F6EECF244321}">
                <p14:modId xmlns:p14="http://schemas.microsoft.com/office/powerpoint/2010/main" val="674321146"/>
              </p:ext>
            </p:extLst>
          </p:nvPr>
        </p:nvGraphicFramePr>
        <p:xfrm>
          <a:off x="446993" y="3060546"/>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157151420"/>
              </p:ext>
            </p:extLst>
          </p:nvPr>
        </p:nvGraphicFramePr>
        <p:xfrm>
          <a:off x="5402180" y="2344266"/>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+4 -2-1+3-3</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tx1"/>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Tree>
    <p:extLst>
      <p:ext uri="{BB962C8B-B14F-4D97-AF65-F5344CB8AC3E}">
        <p14:creationId xmlns:p14="http://schemas.microsoft.com/office/powerpoint/2010/main" val="1388765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Objectifs</a:t>
            </a:r>
          </a:p>
        </p:txBody>
      </p:sp>
      <p:sp>
        <p:nvSpPr>
          <p:cNvPr id="3" name="Espace réservé du contenu 2"/>
          <p:cNvSpPr>
            <a:spLocks noGrp="1"/>
          </p:cNvSpPr>
          <p:nvPr>
            <p:ph idx="1"/>
          </p:nvPr>
        </p:nvSpPr>
        <p:spPr/>
        <p:txBody>
          <a:bodyPr/>
          <a:lstStyle/>
          <a:p>
            <a:pPr marL="0" indent="0">
              <a:buNone/>
            </a:pPr>
            <a:endParaRPr lang="fr-FR" b="1" dirty="0"/>
          </a:p>
          <a:p>
            <a:pPr marL="514350" indent="-514350" algn="just">
              <a:buAutoNum type="arabicParenR"/>
            </a:pPr>
            <a:r>
              <a:rPr lang="fr-FR" dirty="0"/>
              <a:t>Découvrir et connaitre les définitions des principaux postes des états financiers</a:t>
            </a:r>
          </a:p>
          <a:p>
            <a:pPr marL="514350" indent="-514350" algn="just">
              <a:buAutoNum type="arabicParenR"/>
            </a:pPr>
            <a:r>
              <a:rPr lang="fr-FR" dirty="0"/>
              <a:t>Comprendre la transcription des transactions économiques en comptabilité (écritures  en comptabilité)</a:t>
            </a:r>
          </a:p>
          <a:p>
            <a:pPr marL="514350" indent="-514350" algn="just">
              <a:buAutoNum type="arabicParenR"/>
            </a:pPr>
            <a:r>
              <a:rPr lang="fr-FR" dirty="0"/>
              <a:t>Percevoir l’intérêt de la gestion de trésorerie dans une entreprise</a:t>
            </a:r>
          </a:p>
        </p:txBody>
      </p:sp>
    </p:spTree>
    <p:extLst>
      <p:ext uri="{BB962C8B-B14F-4D97-AF65-F5344CB8AC3E}">
        <p14:creationId xmlns:p14="http://schemas.microsoft.com/office/powerpoint/2010/main" val="2950997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1839074" cy="19410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Fin d’année – établissement comptes annuels</a:t>
            </a:r>
          </a:p>
          <a:p>
            <a:pPr marL="742950" indent="-742950">
              <a:buAutoNum type="arabicParenR"/>
            </a:pPr>
            <a:r>
              <a:rPr lang="fr-FR" sz="3200" dirty="0"/>
              <a:t>Détermination du résultat </a:t>
            </a:r>
          </a:p>
          <a:p>
            <a:pPr marL="742950" indent="-742950">
              <a:buAutoNum type="arabicParenR"/>
            </a:pPr>
            <a:r>
              <a:rPr lang="fr-FR" sz="3200" dirty="0"/>
              <a:t>Dépôt du résultat en capitaux propres (réserves/RAN)</a:t>
            </a:r>
          </a:p>
          <a:p>
            <a:pPr marL="742950" indent="-742950">
              <a:buAutoNum type="arabicParenR"/>
            </a:pPr>
            <a:r>
              <a:rPr lang="fr-FR" sz="3200" dirty="0"/>
              <a:t>Vérification que total actif = total passif</a:t>
            </a:r>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r>
              <a:rPr lang="fr-FR" sz="2800" dirty="0"/>
              <a:t>On repart sur année 2 avec le bilan fin 1, et un compte de résultat vierge.</a:t>
            </a:r>
          </a:p>
          <a:p>
            <a:endParaRPr lang="fr-FR" sz="3200" dirty="0"/>
          </a:p>
        </p:txBody>
      </p:sp>
      <p:graphicFrame>
        <p:nvGraphicFramePr>
          <p:cNvPr id="5" name="Tableau 4"/>
          <p:cNvGraphicFramePr>
            <a:graphicFrameLocks noGrp="1"/>
          </p:cNvGraphicFramePr>
          <p:nvPr>
            <p:extLst>
              <p:ext uri="{D42A27DB-BD31-4B8C-83A1-F6EECF244321}">
                <p14:modId xmlns:p14="http://schemas.microsoft.com/office/powerpoint/2010/main" val="3658072748"/>
              </p:ext>
            </p:extLst>
          </p:nvPr>
        </p:nvGraphicFramePr>
        <p:xfrm>
          <a:off x="479077" y="3028462"/>
          <a:ext cx="4742872" cy="2114638"/>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560158">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806845191"/>
              </p:ext>
            </p:extLst>
          </p:nvPr>
        </p:nvGraphicFramePr>
        <p:xfrm>
          <a:off x="5434264" y="2312182"/>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+4 -2-1+3-3</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r>
                        <a:rPr lang="fr-FR" sz="1800" b="1" dirty="0">
                          <a:solidFill>
                            <a:schemeClr val="tx1"/>
                          </a:solidFill>
                        </a:rPr>
                        <a:t>1</a:t>
                      </a:r>
                    </a:p>
                  </a:txBody>
                  <a:tcPr/>
                </a:tc>
                <a:tc>
                  <a:txBody>
                    <a:bodyPr/>
                    <a:lstStyle/>
                    <a:p>
                      <a:r>
                        <a:rPr lang="fr-FR" sz="1800" b="1" dirty="0"/>
                        <a:t>Total</a:t>
                      </a:r>
                      <a:r>
                        <a:rPr lang="fr-FR" sz="1800" b="1" baseline="0" dirty="0"/>
                        <a:t> Passif</a:t>
                      </a:r>
                      <a:endParaRPr lang="fr-FR" sz="1800" b="1" dirty="0"/>
                    </a:p>
                  </a:txBody>
                  <a:tcPr/>
                </a:tc>
                <a:tc>
                  <a:txBody>
                    <a:bodyPr/>
                    <a:lstStyle/>
                    <a:p>
                      <a:pPr algn="ctr"/>
                      <a:r>
                        <a:rPr lang="fr-FR" sz="1800" b="1" dirty="0"/>
                        <a:t>1</a:t>
                      </a:r>
                    </a:p>
                  </a:txBody>
                  <a:tcPr/>
                </a:tc>
                <a:extLst>
                  <a:ext uri="{0D108BD9-81ED-4DB2-BD59-A6C34878D82A}">
                    <a16:rowId xmlns:a16="http://schemas.microsoft.com/office/drawing/2014/main" val="253732826"/>
                  </a:ext>
                </a:extLst>
              </a:tr>
            </a:tbl>
          </a:graphicData>
        </a:graphic>
      </p:graphicFrame>
    </p:spTree>
    <p:extLst>
      <p:ext uri="{BB962C8B-B14F-4D97-AF65-F5344CB8AC3E}">
        <p14:creationId xmlns:p14="http://schemas.microsoft.com/office/powerpoint/2010/main" val="3118726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Questions fin d’année 1</a:t>
            </a:r>
          </a:p>
        </p:txBody>
      </p:sp>
      <p:graphicFrame>
        <p:nvGraphicFramePr>
          <p:cNvPr id="3" name="Tableau 2"/>
          <p:cNvGraphicFramePr>
            <a:graphicFrameLocks noGrp="1"/>
          </p:cNvGraphicFramePr>
          <p:nvPr>
            <p:extLst>
              <p:ext uri="{D42A27DB-BD31-4B8C-83A1-F6EECF244321}">
                <p14:modId xmlns:p14="http://schemas.microsoft.com/office/powerpoint/2010/main" val="2264444444"/>
              </p:ext>
            </p:extLst>
          </p:nvPr>
        </p:nvGraphicFramePr>
        <p:xfrm>
          <a:off x="300348" y="1076181"/>
          <a:ext cx="11638142" cy="5489001"/>
        </p:xfrm>
        <a:graphic>
          <a:graphicData uri="http://schemas.openxmlformats.org/drawingml/2006/table">
            <a:tbl>
              <a:tblPr firstRow="1" bandRow="1">
                <a:tableStyleId>{5940675A-B579-460E-94D1-54222C63F5DA}</a:tableStyleId>
              </a:tblPr>
              <a:tblGrid>
                <a:gridCol w="365195">
                  <a:extLst>
                    <a:ext uri="{9D8B030D-6E8A-4147-A177-3AD203B41FA5}">
                      <a16:colId xmlns:a16="http://schemas.microsoft.com/office/drawing/2014/main" val="704373496"/>
                    </a:ext>
                  </a:extLst>
                </a:gridCol>
                <a:gridCol w="2511422">
                  <a:extLst>
                    <a:ext uri="{9D8B030D-6E8A-4147-A177-3AD203B41FA5}">
                      <a16:colId xmlns:a16="http://schemas.microsoft.com/office/drawing/2014/main" val="2486906524"/>
                    </a:ext>
                  </a:extLst>
                </a:gridCol>
                <a:gridCol w="330362">
                  <a:extLst>
                    <a:ext uri="{9D8B030D-6E8A-4147-A177-3AD203B41FA5}">
                      <a16:colId xmlns:a16="http://schemas.microsoft.com/office/drawing/2014/main" val="84485141"/>
                    </a:ext>
                  </a:extLst>
                </a:gridCol>
                <a:gridCol w="2546256">
                  <a:extLst>
                    <a:ext uri="{9D8B030D-6E8A-4147-A177-3AD203B41FA5}">
                      <a16:colId xmlns:a16="http://schemas.microsoft.com/office/drawing/2014/main" val="1931138001"/>
                    </a:ext>
                  </a:extLst>
                </a:gridCol>
                <a:gridCol w="294853">
                  <a:extLst>
                    <a:ext uri="{9D8B030D-6E8A-4147-A177-3AD203B41FA5}">
                      <a16:colId xmlns:a16="http://schemas.microsoft.com/office/drawing/2014/main" val="1982268595"/>
                    </a:ext>
                  </a:extLst>
                </a:gridCol>
                <a:gridCol w="1365082">
                  <a:extLst>
                    <a:ext uri="{9D8B030D-6E8A-4147-A177-3AD203B41FA5}">
                      <a16:colId xmlns:a16="http://schemas.microsoft.com/office/drawing/2014/main" val="4190893791"/>
                    </a:ext>
                  </a:extLst>
                </a:gridCol>
                <a:gridCol w="1348355">
                  <a:extLst>
                    <a:ext uri="{9D8B030D-6E8A-4147-A177-3AD203B41FA5}">
                      <a16:colId xmlns:a16="http://schemas.microsoft.com/office/drawing/2014/main" val="3875148682"/>
                    </a:ext>
                  </a:extLst>
                </a:gridCol>
                <a:gridCol w="426223">
                  <a:extLst>
                    <a:ext uri="{9D8B030D-6E8A-4147-A177-3AD203B41FA5}">
                      <a16:colId xmlns:a16="http://schemas.microsoft.com/office/drawing/2014/main" val="2831326402"/>
                    </a:ext>
                  </a:extLst>
                </a:gridCol>
                <a:gridCol w="2450394">
                  <a:extLst>
                    <a:ext uri="{9D8B030D-6E8A-4147-A177-3AD203B41FA5}">
                      <a16:colId xmlns:a16="http://schemas.microsoft.com/office/drawing/2014/main" val="377946924"/>
                    </a:ext>
                  </a:extLst>
                </a:gridCol>
              </a:tblGrid>
              <a:tr h="398841">
                <a:tc gridSpan="9">
                  <a:txBody>
                    <a:bodyPr/>
                    <a:lstStyle/>
                    <a:p>
                      <a:r>
                        <a:rPr lang="fr-FR" dirty="0"/>
                        <a:t>L’achat d’une marchandise aura un impact sur (cochez</a:t>
                      </a:r>
                      <a:r>
                        <a:rPr lang="fr-FR" baseline="0" dirty="0"/>
                        <a:t> la/les réponse(s))</a:t>
                      </a: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839363568"/>
                  </a:ext>
                </a:extLst>
              </a:tr>
              <a:tr h="370840">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Actif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Passif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gridSpan="2">
                  <a:txBody>
                    <a:bodyPr/>
                    <a:lstStyle/>
                    <a:p>
                      <a:r>
                        <a:rPr lang="fr-FR" dirty="0"/>
                        <a:t>Produit</a:t>
                      </a:r>
                    </a:p>
                  </a:txBody>
                  <a:tcPr>
                    <a:lnB w="285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Charge</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967587"/>
                  </a:ext>
                </a:extLst>
              </a:tr>
              <a:tr h="370840">
                <a:tc gridSpan="9">
                  <a:txBody>
                    <a:bodyPr/>
                    <a:lstStyle/>
                    <a:p>
                      <a:r>
                        <a:rPr lang="fr-FR" dirty="0"/>
                        <a:t>Quelle est le montant du</a:t>
                      </a:r>
                      <a:r>
                        <a:rPr lang="fr-FR" baseline="0" dirty="0"/>
                        <a:t> total des appauvrissements sur l’année (écrire en €) :</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49570003"/>
                  </a:ext>
                </a:extLst>
              </a:tr>
              <a:tr h="370840">
                <a:tc gridSpan="9">
                  <a:txBody>
                    <a:bodyPr/>
                    <a:lstStyle/>
                    <a:p>
                      <a:r>
                        <a:rPr lang="fr-FR" dirty="0"/>
                        <a:t>……………………………..€</a:t>
                      </a:r>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681266"/>
                  </a:ext>
                </a:extLst>
              </a:tr>
              <a:tr h="370840">
                <a:tc gridSpan="9">
                  <a:txBody>
                    <a:bodyPr/>
                    <a:lstStyle/>
                    <a:p>
                      <a:r>
                        <a:rPr lang="fr-FR" dirty="0"/>
                        <a:t>La vente d’une marchandise</a:t>
                      </a:r>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490892436"/>
                  </a:ext>
                </a:extLst>
              </a:tr>
              <a:tr h="370840">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sz="1600" dirty="0"/>
                        <a:t>Augmente l’actif</a:t>
                      </a:r>
                    </a:p>
                  </a:txBody>
                  <a:tcPr>
                    <a:lnB w="28575" cap="flat" cmpd="sng" algn="ctr">
                      <a:solidFill>
                        <a:schemeClr val="tx1"/>
                      </a:solidFill>
                      <a:prstDash val="solid"/>
                      <a:round/>
                      <a:headEnd type="none" w="med" len="med"/>
                      <a:tailEnd type="none" w="med" len="med"/>
                    </a:lnB>
                  </a:tcPr>
                </a:tc>
                <a:tc>
                  <a:txBody>
                    <a:bodyPr/>
                    <a:lstStyle/>
                    <a:p>
                      <a:endParaRPr lang="fr-FR" sz="1600" dirty="0"/>
                    </a:p>
                  </a:txBody>
                  <a:tcPr>
                    <a:lnB w="28575" cap="flat" cmpd="sng" algn="ctr">
                      <a:solidFill>
                        <a:schemeClr val="tx1"/>
                      </a:solidFill>
                      <a:prstDash val="solid"/>
                      <a:round/>
                      <a:headEnd type="none" w="med" len="med"/>
                      <a:tailEnd type="none" w="med" len="med"/>
                    </a:lnB>
                  </a:tcPr>
                </a:tc>
                <a:tc>
                  <a:txBody>
                    <a:bodyPr/>
                    <a:lstStyle/>
                    <a:p>
                      <a:r>
                        <a:rPr lang="fr-FR" sz="1600" dirty="0"/>
                        <a:t>Diminue l’actif</a:t>
                      </a:r>
                    </a:p>
                  </a:txBody>
                  <a:tcPr>
                    <a:lnB w="28575" cap="flat" cmpd="sng" algn="ctr">
                      <a:solidFill>
                        <a:schemeClr val="tx1"/>
                      </a:solidFill>
                      <a:prstDash val="solid"/>
                      <a:round/>
                      <a:headEnd type="none" w="med" len="med"/>
                      <a:tailEnd type="none" w="med" len="med"/>
                    </a:lnB>
                  </a:tcPr>
                </a:tc>
                <a:tc>
                  <a:txBody>
                    <a:bodyPr/>
                    <a:lstStyle/>
                    <a:p>
                      <a:endParaRPr lang="fr-FR" sz="1600"/>
                    </a:p>
                  </a:txBody>
                  <a:tcPr>
                    <a:lnB w="28575" cap="flat" cmpd="sng" algn="ctr">
                      <a:solidFill>
                        <a:schemeClr val="tx1"/>
                      </a:solidFill>
                      <a:prstDash val="solid"/>
                      <a:round/>
                      <a:headEnd type="none" w="med" len="med"/>
                      <a:tailEnd type="none" w="med" len="med"/>
                    </a:lnB>
                  </a:tcPr>
                </a:tc>
                <a:tc gridSpan="2">
                  <a:txBody>
                    <a:bodyPr/>
                    <a:lstStyle/>
                    <a:p>
                      <a:r>
                        <a:rPr lang="fr-FR" sz="1600" dirty="0"/>
                        <a:t>Augmente le passif</a:t>
                      </a:r>
                    </a:p>
                  </a:txBody>
                  <a:tcPr>
                    <a:lnB w="285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endParaRPr lang="fr-FR" sz="1600" dirty="0"/>
                    </a:p>
                  </a:txBody>
                  <a:tcPr>
                    <a:lnB w="28575" cap="flat" cmpd="sng" algn="ctr">
                      <a:solidFill>
                        <a:schemeClr val="tx1"/>
                      </a:solidFill>
                      <a:prstDash val="solid"/>
                      <a:round/>
                      <a:headEnd type="none" w="med" len="med"/>
                      <a:tailEnd type="none" w="med" len="med"/>
                    </a:lnB>
                  </a:tcPr>
                </a:tc>
                <a:tc>
                  <a:txBody>
                    <a:bodyPr/>
                    <a:lstStyle/>
                    <a:p>
                      <a:r>
                        <a:rPr lang="fr-FR" sz="1600" dirty="0"/>
                        <a:t>Diminue</a:t>
                      </a:r>
                      <a:r>
                        <a:rPr lang="fr-FR" sz="1600" baseline="0" dirty="0"/>
                        <a:t> le passif</a:t>
                      </a:r>
                      <a:endParaRPr lang="fr-FR" sz="1600"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060740"/>
                  </a:ext>
                </a:extLst>
              </a:tr>
              <a:tr h="370840">
                <a:tc gridSpan="9">
                  <a:txBody>
                    <a:bodyPr/>
                    <a:lstStyle/>
                    <a:p>
                      <a:r>
                        <a:rPr lang="fr-FR" dirty="0"/>
                        <a:t>Le résultat est (cochez</a:t>
                      </a:r>
                      <a:r>
                        <a:rPr lang="fr-FR" baseline="0" dirty="0"/>
                        <a:t> la/les réponse(s)) </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65075544"/>
                  </a:ext>
                </a:extLst>
              </a:tr>
              <a:tr h="370840">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Un bénéfice</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Une perte</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gridSpan="2">
                  <a:txBody>
                    <a:bodyPr/>
                    <a:lstStyle/>
                    <a:p>
                      <a:r>
                        <a:rPr lang="fr-FR" dirty="0"/>
                        <a:t>Un</a:t>
                      </a:r>
                      <a:r>
                        <a:rPr lang="fr-FR" baseline="0" dirty="0"/>
                        <a:t> déficit</a:t>
                      </a:r>
                      <a:endParaRPr lang="fr-FR" dirty="0"/>
                    </a:p>
                  </a:txBody>
                  <a:tcPr>
                    <a:lnB w="28575" cap="flat" cmpd="sng" algn="ctr">
                      <a:solidFill>
                        <a:schemeClr val="tx1"/>
                      </a:solidFill>
                      <a:prstDash val="solid"/>
                      <a:round/>
                      <a:headEnd type="none" w="med" len="med"/>
                      <a:tailEnd type="none" w="med" len="med"/>
                    </a:lnB>
                  </a:tcPr>
                </a:tc>
                <a:tc hMerge="1">
                  <a:txBody>
                    <a:bodyPr/>
                    <a:lstStyle/>
                    <a:p>
                      <a:endParaRPr lang="fr-FR"/>
                    </a:p>
                  </a:txBody>
                  <a:tcPr/>
                </a:tc>
                <a:tc gridSpan="2">
                  <a:txBody>
                    <a:bodyPr/>
                    <a:lstStyle/>
                    <a:p>
                      <a:endParaRPr lang="fr-FR" dirty="0"/>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extLst>
                  <a:ext uri="{0D108BD9-81ED-4DB2-BD59-A6C34878D82A}">
                    <a16:rowId xmlns:a16="http://schemas.microsoft.com/office/drawing/2014/main" val="1817669592"/>
                  </a:ext>
                </a:extLst>
              </a:tr>
              <a:tr h="370840">
                <a:tc gridSpan="9">
                  <a:txBody>
                    <a:bodyPr/>
                    <a:lstStyle/>
                    <a:p>
                      <a:r>
                        <a:rPr lang="fr-FR" dirty="0"/>
                        <a:t>Qu’est ce que le capital social ?</a:t>
                      </a: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2857244747"/>
                  </a:ext>
                </a:extLst>
              </a:tr>
              <a:tr h="370840">
                <a:tc>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fr-FR" dirty="0"/>
                        <a:t>Argent apporté par le(s)</a:t>
                      </a:r>
                      <a:r>
                        <a:rPr lang="fr-FR" baseline="0" dirty="0"/>
                        <a:t> </a:t>
                      </a:r>
                      <a:r>
                        <a:rPr lang="fr-FR" dirty="0"/>
                        <a:t>actionnaire(s)</a:t>
                      </a: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fr-FR" dirty="0"/>
                        <a:t>Argent apporté par la banque</a:t>
                      </a: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4">
                  <a:txBody>
                    <a:bodyPr/>
                    <a:lstStyle/>
                    <a:p>
                      <a:r>
                        <a:rPr lang="fr-FR" dirty="0"/>
                        <a:t>Argent apporté par</a:t>
                      </a:r>
                      <a:r>
                        <a:rPr lang="fr-FR" baseline="0" dirty="0"/>
                        <a:t> les collectivités publiques</a:t>
                      </a:r>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907328572"/>
                  </a:ext>
                </a:extLst>
              </a:tr>
              <a:tr h="370840">
                <a:tc gridSpan="9">
                  <a:txBody>
                    <a:bodyPr/>
                    <a:lstStyle/>
                    <a:p>
                      <a:r>
                        <a:rPr lang="fr-FR" dirty="0"/>
                        <a:t>A quoi correspond</a:t>
                      </a:r>
                      <a:r>
                        <a:rPr lang="fr-FR" baseline="0" dirty="0"/>
                        <a:t> le chiffre d’affaires </a:t>
                      </a:r>
                      <a:r>
                        <a:rPr lang="fr-FR" dirty="0"/>
                        <a:t>(cochez</a:t>
                      </a:r>
                      <a:r>
                        <a:rPr lang="fr-FR" baseline="0" dirty="0"/>
                        <a:t> la/les réponse(s))</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27817588"/>
                  </a:ext>
                </a:extLst>
              </a:tr>
              <a:tr h="370840">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 Produits - ∑ charges</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Ventes</a:t>
                      </a:r>
                    </a:p>
                  </a:txBody>
                  <a:tcPr>
                    <a:lnB w="28575" cap="flat" cmpd="sng" algn="ctr">
                      <a:solidFill>
                        <a:schemeClr val="tx1"/>
                      </a:solidFill>
                      <a:prstDash val="solid"/>
                      <a:round/>
                      <a:headEnd type="none" w="med" len="med"/>
                      <a:tailEnd type="none" w="med" len="med"/>
                    </a:lnB>
                  </a:tcPr>
                </a:tc>
                <a:tc gridSpan="2">
                  <a:txBody>
                    <a:bodyPr/>
                    <a:lstStyle/>
                    <a:p>
                      <a:r>
                        <a:rPr lang="fr-FR" dirty="0"/>
                        <a:t>Montant du CA </a:t>
                      </a:r>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tc gridSpan="3">
                  <a:txBody>
                    <a:bodyPr/>
                    <a:lstStyle/>
                    <a:p>
                      <a:pPr algn="r"/>
                      <a:r>
                        <a:rPr lang="fr-FR" dirty="0"/>
                        <a:t>…………………………..€</a:t>
                      </a:r>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406928365"/>
                  </a:ext>
                </a:extLst>
              </a:tr>
              <a:tr h="370840">
                <a:tc gridSpan="9">
                  <a:txBody>
                    <a:bodyPr/>
                    <a:lstStyle/>
                    <a:p>
                      <a:r>
                        <a:rPr lang="fr-FR" dirty="0"/>
                        <a:t>Où est transféré le résultat (écrivez le terme</a:t>
                      </a:r>
                      <a:r>
                        <a:rPr lang="fr-FR" baseline="0" dirty="0"/>
                        <a:t> en toutes lettres) ?</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63081060"/>
                  </a:ext>
                </a:extLst>
              </a:tr>
              <a:tr h="370840">
                <a:tc gridSpan="9">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19413747"/>
                  </a:ext>
                </a:extLst>
              </a:tr>
            </a:tbl>
          </a:graphicData>
        </a:graphic>
      </p:graphicFrame>
    </p:spTree>
    <p:extLst>
      <p:ext uri="{BB962C8B-B14F-4D97-AF65-F5344CB8AC3E}">
        <p14:creationId xmlns:p14="http://schemas.microsoft.com/office/powerpoint/2010/main" val="2507708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38550"/>
            <a:ext cx="10515600" cy="1325563"/>
          </a:xfrm>
        </p:spPr>
        <p:txBody>
          <a:bodyPr/>
          <a:lstStyle/>
          <a:p>
            <a:r>
              <a:rPr lang="fr-FR" dirty="0"/>
              <a:t>Questions fin d’année 1 (corrigé)</a:t>
            </a:r>
          </a:p>
        </p:txBody>
      </p:sp>
      <p:graphicFrame>
        <p:nvGraphicFramePr>
          <p:cNvPr id="3" name="Tableau 2"/>
          <p:cNvGraphicFramePr>
            <a:graphicFrameLocks noGrp="1"/>
          </p:cNvGraphicFramePr>
          <p:nvPr>
            <p:extLst>
              <p:ext uri="{D42A27DB-BD31-4B8C-83A1-F6EECF244321}">
                <p14:modId xmlns:p14="http://schemas.microsoft.com/office/powerpoint/2010/main" val="213082572"/>
              </p:ext>
            </p:extLst>
          </p:nvPr>
        </p:nvGraphicFramePr>
        <p:xfrm>
          <a:off x="244930" y="893099"/>
          <a:ext cx="11638142" cy="5966521"/>
        </p:xfrm>
        <a:graphic>
          <a:graphicData uri="http://schemas.openxmlformats.org/drawingml/2006/table">
            <a:tbl>
              <a:tblPr firstRow="1" bandRow="1">
                <a:tableStyleId>{5940675A-B579-460E-94D1-54222C63F5DA}</a:tableStyleId>
              </a:tblPr>
              <a:tblGrid>
                <a:gridCol w="365195">
                  <a:extLst>
                    <a:ext uri="{9D8B030D-6E8A-4147-A177-3AD203B41FA5}">
                      <a16:colId xmlns:a16="http://schemas.microsoft.com/office/drawing/2014/main" val="704373496"/>
                    </a:ext>
                  </a:extLst>
                </a:gridCol>
                <a:gridCol w="2511422">
                  <a:extLst>
                    <a:ext uri="{9D8B030D-6E8A-4147-A177-3AD203B41FA5}">
                      <a16:colId xmlns:a16="http://schemas.microsoft.com/office/drawing/2014/main" val="2486906524"/>
                    </a:ext>
                  </a:extLst>
                </a:gridCol>
                <a:gridCol w="330362">
                  <a:extLst>
                    <a:ext uri="{9D8B030D-6E8A-4147-A177-3AD203B41FA5}">
                      <a16:colId xmlns:a16="http://schemas.microsoft.com/office/drawing/2014/main" val="84485141"/>
                    </a:ext>
                  </a:extLst>
                </a:gridCol>
                <a:gridCol w="2546256">
                  <a:extLst>
                    <a:ext uri="{9D8B030D-6E8A-4147-A177-3AD203B41FA5}">
                      <a16:colId xmlns:a16="http://schemas.microsoft.com/office/drawing/2014/main" val="1931138001"/>
                    </a:ext>
                  </a:extLst>
                </a:gridCol>
                <a:gridCol w="294853">
                  <a:extLst>
                    <a:ext uri="{9D8B030D-6E8A-4147-A177-3AD203B41FA5}">
                      <a16:colId xmlns:a16="http://schemas.microsoft.com/office/drawing/2014/main" val="1982268595"/>
                    </a:ext>
                  </a:extLst>
                </a:gridCol>
                <a:gridCol w="1365082">
                  <a:extLst>
                    <a:ext uri="{9D8B030D-6E8A-4147-A177-3AD203B41FA5}">
                      <a16:colId xmlns:a16="http://schemas.microsoft.com/office/drawing/2014/main" val="4190893791"/>
                    </a:ext>
                  </a:extLst>
                </a:gridCol>
                <a:gridCol w="1348355">
                  <a:extLst>
                    <a:ext uri="{9D8B030D-6E8A-4147-A177-3AD203B41FA5}">
                      <a16:colId xmlns:a16="http://schemas.microsoft.com/office/drawing/2014/main" val="3875148682"/>
                    </a:ext>
                  </a:extLst>
                </a:gridCol>
                <a:gridCol w="426223">
                  <a:extLst>
                    <a:ext uri="{9D8B030D-6E8A-4147-A177-3AD203B41FA5}">
                      <a16:colId xmlns:a16="http://schemas.microsoft.com/office/drawing/2014/main" val="2831326402"/>
                    </a:ext>
                  </a:extLst>
                </a:gridCol>
                <a:gridCol w="2450394">
                  <a:extLst>
                    <a:ext uri="{9D8B030D-6E8A-4147-A177-3AD203B41FA5}">
                      <a16:colId xmlns:a16="http://schemas.microsoft.com/office/drawing/2014/main" val="377946924"/>
                    </a:ext>
                  </a:extLst>
                </a:gridCol>
              </a:tblGrid>
              <a:tr h="398841">
                <a:tc gridSpan="9">
                  <a:txBody>
                    <a:bodyPr/>
                    <a:lstStyle/>
                    <a:p>
                      <a:r>
                        <a:rPr lang="fr-FR" dirty="0"/>
                        <a:t>L’achat d’une marchandise aura un impact sur (cochez</a:t>
                      </a:r>
                      <a:r>
                        <a:rPr lang="fr-FR" baseline="0" dirty="0"/>
                        <a:t> la/les réponse(s))</a:t>
                      </a: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839363568"/>
                  </a:ext>
                </a:extLst>
              </a:tr>
              <a:tr h="370840">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dirty="0"/>
                        <a:t>Actif (baisse</a:t>
                      </a:r>
                      <a:r>
                        <a:rPr lang="fr-FR" baseline="0" dirty="0"/>
                        <a:t> de </a:t>
                      </a:r>
                      <a:r>
                        <a:rPr lang="fr-FR" baseline="0" dirty="0" err="1"/>
                        <a:t>tréso</a:t>
                      </a:r>
                      <a:r>
                        <a:rPr lang="fr-FR" baseline="0" dirty="0"/>
                        <a:t>)</a:t>
                      </a:r>
                      <a:endParaRPr lang="fr-FR" dirty="0"/>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Passif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gridSpan="2">
                  <a:txBody>
                    <a:bodyPr/>
                    <a:lstStyle/>
                    <a:p>
                      <a:r>
                        <a:rPr lang="fr-FR" dirty="0"/>
                        <a:t>Produit</a:t>
                      </a:r>
                    </a:p>
                  </a:txBody>
                  <a:tcPr>
                    <a:lnB w="285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dirty="0"/>
                        <a:t>Charge</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967587"/>
                  </a:ext>
                </a:extLst>
              </a:tr>
              <a:tr h="370840">
                <a:tc gridSpan="9">
                  <a:txBody>
                    <a:bodyPr/>
                    <a:lstStyle/>
                    <a:p>
                      <a:r>
                        <a:rPr lang="fr-FR" dirty="0"/>
                        <a:t>Quelle est le montant du</a:t>
                      </a:r>
                      <a:r>
                        <a:rPr lang="fr-FR" baseline="0" dirty="0"/>
                        <a:t> total des appauvrissements sur l’année (écrire en €) :</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49570003"/>
                  </a:ext>
                </a:extLst>
              </a:tr>
              <a:tr h="370840">
                <a:tc gridSpan="9">
                  <a:txBody>
                    <a:bodyPr/>
                    <a:lstStyle/>
                    <a:p>
                      <a:r>
                        <a:rPr lang="fr-FR" dirty="0"/>
                        <a:t>6 </a:t>
                      </a:r>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681266"/>
                  </a:ext>
                </a:extLst>
              </a:tr>
              <a:tr h="370840">
                <a:tc gridSpan="9">
                  <a:txBody>
                    <a:bodyPr/>
                    <a:lstStyle/>
                    <a:p>
                      <a:r>
                        <a:rPr lang="fr-FR" dirty="0"/>
                        <a:t>La vente d’une marchandise</a:t>
                      </a:r>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490892436"/>
                  </a:ext>
                </a:extLst>
              </a:tr>
              <a:tr h="370840">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sz="1600" dirty="0"/>
                        <a:t>Augmente l’actif (encaissement)</a:t>
                      </a:r>
                    </a:p>
                  </a:txBody>
                  <a:tcPr>
                    <a:lnB w="28575" cap="flat" cmpd="sng" algn="ctr">
                      <a:solidFill>
                        <a:schemeClr val="tx1"/>
                      </a:solidFill>
                      <a:prstDash val="solid"/>
                      <a:round/>
                      <a:headEnd type="none" w="med" len="med"/>
                      <a:tailEnd type="none" w="med" len="med"/>
                    </a:lnB>
                  </a:tcPr>
                </a:tc>
                <a:tc>
                  <a:txBody>
                    <a:bodyPr/>
                    <a:lstStyle/>
                    <a:p>
                      <a:endParaRPr lang="fr-FR" sz="1600" dirty="0"/>
                    </a:p>
                  </a:txBody>
                  <a:tcPr>
                    <a:lnB w="28575" cap="flat" cmpd="sng" algn="ctr">
                      <a:solidFill>
                        <a:schemeClr val="tx1"/>
                      </a:solidFill>
                      <a:prstDash val="solid"/>
                      <a:round/>
                      <a:headEnd type="none" w="med" len="med"/>
                      <a:tailEnd type="none" w="med" len="med"/>
                    </a:lnB>
                  </a:tcPr>
                </a:tc>
                <a:tc>
                  <a:txBody>
                    <a:bodyPr/>
                    <a:lstStyle/>
                    <a:p>
                      <a:r>
                        <a:rPr lang="fr-FR" sz="1600" dirty="0"/>
                        <a:t>Diminue l’actif</a:t>
                      </a:r>
                    </a:p>
                  </a:txBody>
                  <a:tcPr>
                    <a:lnB w="28575" cap="flat" cmpd="sng" algn="ctr">
                      <a:solidFill>
                        <a:schemeClr val="tx1"/>
                      </a:solidFill>
                      <a:prstDash val="solid"/>
                      <a:round/>
                      <a:headEnd type="none" w="med" len="med"/>
                      <a:tailEnd type="none" w="med" len="med"/>
                    </a:lnB>
                  </a:tcPr>
                </a:tc>
                <a:tc>
                  <a:txBody>
                    <a:bodyPr/>
                    <a:lstStyle/>
                    <a:p>
                      <a:endParaRPr lang="fr-FR" sz="1600"/>
                    </a:p>
                  </a:txBody>
                  <a:tcPr>
                    <a:lnB w="28575" cap="flat" cmpd="sng" algn="ctr">
                      <a:solidFill>
                        <a:schemeClr val="tx1"/>
                      </a:solidFill>
                      <a:prstDash val="solid"/>
                      <a:round/>
                      <a:headEnd type="none" w="med" len="med"/>
                      <a:tailEnd type="none" w="med" len="med"/>
                    </a:lnB>
                  </a:tcPr>
                </a:tc>
                <a:tc gridSpan="2">
                  <a:txBody>
                    <a:bodyPr/>
                    <a:lstStyle/>
                    <a:p>
                      <a:r>
                        <a:rPr lang="fr-FR" sz="1600" dirty="0"/>
                        <a:t>Augmente le passif</a:t>
                      </a:r>
                    </a:p>
                  </a:txBody>
                  <a:tcPr>
                    <a:lnB w="285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endParaRPr lang="fr-FR" sz="1600" dirty="0"/>
                    </a:p>
                  </a:txBody>
                  <a:tcPr>
                    <a:lnB w="28575" cap="flat" cmpd="sng" algn="ctr">
                      <a:solidFill>
                        <a:schemeClr val="tx1"/>
                      </a:solidFill>
                      <a:prstDash val="solid"/>
                      <a:round/>
                      <a:headEnd type="none" w="med" len="med"/>
                      <a:tailEnd type="none" w="med" len="med"/>
                    </a:lnB>
                  </a:tcPr>
                </a:tc>
                <a:tc>
                  <a:txBody>
                    <a:bodyPr/>
                    <a:lstStyle/>
                    <a:p>
                      <a:r>
                        <a:rPr lang="fr-FR" sz="1600" dirty="0"/>
                        <a:t>Diminue</a:t>
                      </a:r>
                      <a:r>
                        <a:rPr lang="fr-FR" sz="1600" baseline="0" dirty="0"/>
                        <a:t> le passif</a:t>
                      </a:r>
                      <a:endParaRPr lang="fr-FR" sz="1600"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060740"/>
                  </a:ext>
                </a:extLst>
              </a:tr>
              <a:tr h="370840">
                <a:tc gridSpan="9">
                  <a:txBody>
                    <a:bodyPr/>
                    <a:lstStyle/>
                    <a:p>
                      <a:r>
                        <a:rPr lang="fr-FR" dirty="0"/>
                        <a:t>Le résultat est (cochez</a:t>
                      </a:r>
                      <a:r>
                        <a:rPr lang="fr-FR" baseline="0" dirty="0"/>
                        <a:t> la/les réponse(s)) </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65075544"/>
                  </a:ext>
                </a:extLst>
              </a:tr>
              <a:tr h="370840">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Un bénéfice</a:t>
                      </a:r>
                    </a:p>
                  </a:txBody>
                  <a:tcPr>
                    <a:lnB w="28575" cap="flat" cmpd="sng" algn="ctr">
                      <a:solidFill>
                        <a:schemeClr val="tx1"/>
                      </a:solidFill>
                      <a:prstDash val="solid"/>
                      <a:round/>
                      <a:headEnd type="none" w="med" len="med"/>
                      <a:tailEnd type="none" w="med" len="med"/>
                    </a:lnB>
                  </a:tcPr>
                </a:tc>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dirty="0"/>
                        <a:t>Une perte</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gridSpan="2">
                  <a:txBody>
                    <a:bodyPr/>
                    <a:lstStyle/>
                    <a:p>
                      <a:r>
                        <a:rPr lang="fr-FR" dirty="0"/>
                        <a:t>Un</a:t>
                      </a:r>
                      <a:r>
                        <a:rPr lang="fr-FR" baseline="0" dirty="0"/>
                        <a:t> déficit</a:t>
                      </a:r>
                      <a:endParaRPr lang="fr-FR" dirty="0"/>
                    </a:p>
                  </a:txBody>
                  <a:tcPr>
                    <a:lnB w="28575" cap="flat" cmpd="sng" algn="ctr">
                      <a:solidFill>
                        <a:schemeClr val="tx1"/>
                      </a:solidFill>
                      <a:prstDash val="solid"/>
                      <a:round/>
                      <a:headEnd type="none" w="med" len="med"/>
                      <a:tailEnd type="none" w="med" len="med"/>
                    </a:lnB>
                  </a:tcPr>
                </a:tc>
                <a:tc hMerge="1">
                  <a:txBody>
                    <a:bodyPr/>
                    <a:lstStyle/>
                    <a:p>
                      <a:endParaRPr lang="fr-FR"/>
                    </a:p>
                  </a:txBody>
                  <a:tcPr/>
                </a:tc>
                <a:tc gridSpan="2">
                  <a:txBody>
                    <a:bodyPr/>
                    <a:lstStyle/>
                    <a:p>
                      <a:endParaRPr lang="fr-FR" dirty="0"/>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extLst>
                  <a:ext uri="{0D108BD9-81ED-4DB2-BD59-A6C34878D82A}">
                    <a16:rowId xmlns:a16="http://schemas.microsoft.com/office/drawing/2014/main" val="1817669592"/>
                  </a:ext>
                </a:extLst>
              </a:tr>
              <a:tr h="370840">
                <a:tc gridSpan="9">
                  <a:txBody>
                    <a:bodyPr/>
                    <a:lstStyle/>
                    <a:p>
                      <a:r>
                        <a:rPr lang="fr-FR" dirty="0"/>
                        <a:t>Qu’est ce que le capital social ?</a:t>
                      </a: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2857244747"/>
                  </a:ext>
                </a:extLst>
              </a:tr>
              <a:tr h="370840">
                <a:tc>
                  <a:txBody>
                    <a:bodyPr/>
                    <a:lstStyle/>
                    <a:p>
                      <a:r>
                        <a:rPr lang="fr-FR" dirty="0"/>
                        <a:t>X</a:t>
                      </a: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fr-FR" dirty="0"/>
                        <a:t>Argent apporté par actionnaire</a:t>
                      </a: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fr-FR" dirty="0"/>
                        <a:t>Argent apporté par la banque</a:t>
                      </a: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4">
                  <a:txBody>
                    <a:bodyPr/>
                    <a:lstStyle/>
                    <a:p>
                      <a:r>
                        <a:rPr lang="fr-FR" dirty="0"/>
                        <a:t>Argent apporté par</a:t>
                      </a:r>
                      <a:r>
                        <a:rPr lang="fr-FR" baseline="0" dirty="0"/>
                        <a:t> les collectivités publiques</a:t>
                      </a:r>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907328572"/>
                  </a:ext>
                </a:extLst>
              </a:tr>
              <a:tr h="370840">
                <a:tc gridSpan="9">
                  <a:txBody>
                    <a:bodyPr/>
                    <a:lstStyle/>
                    <a:p>
                      <a:r>
                        <a:rPr lang="fr-FR" dirty="0"/>
                        <a:t>A quoi correspond</a:t>
                      </a:r>
                      <a:r>
                        <a:rPr lang="fr-FR" baseline="0" dirty="0"/>
                        <a:t> le chiffre d’affaires </a:t>
                      </a:r>
                      <a:r>
                        <a:rPr lang="fr-FR" dirty="0"/>
                        <a:t>(cochez</a:t>
                      </a:r>
                      <a:r>
                        <a:rPr lang="fr-FR" baseline="0" dirty="0"/>
                        <a:t> la/les réponse(s))</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27817588"/>
                  </a:ext>
                </a:extLst>
              </a:tr>
              <a:tr h="370840">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Produits-charges</a:t>
                      </a:r>
                    </a:p>
                  </a:txBody>
                  <a:tcPr>
                    <a:lnB w="28575" cap="flat" cmpd="sng" algn="ctr">
                      <a:solidFill>
                        <a:schemeClr val="tx1"/>
                      </a:solidFill>
                      <a:prstDash val="solid"/>
                      <a:round/>
                      <a:headEnd type="none" w="med" len="med"/>
                      <a:tailEnd type="none" w="med" len="med"/>
                    </a:lnB>
                  </a:tcPr>
                </a:tc>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dirty="0"/>
                        <a:t>Ventes</a:t>
                      </a:r>
                    </a:p>
                  </a:txBody>
                  <a:tcPr>
                    <a:lnB w="28575" cap="flat" cmpd="sng" algn="ctr">
                      <a:solidFill>
                        <a:schemeClr val="tx1"/>
                      </a:solidFill>
                      <a:prstDash val="solid"/>
                      <a:round/>
                      <a:headEnd type="none" w="med" len="med"/>
                      <a:tailEnd type="none" w="med" len="med"/>
                    </a:lnB>
                  </a:tcPr>
                </a:tc>
                <a:tc gridSpan="2">
                  <a:txBody>
                    <a:bodyPr/>
                    <a:lstStyle/>
                    <a:p>
                      <a:r>
                        <a:rPr lang="fr-FR" dirty="0"/>
                        <a:t>Montant du CA </a:t>
                      </a:r>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tc gridSpan="3">
                  <a:txBody>
                    <a:bodyPr/>
                    <a:lstStyle/>
                    <a:p>
                      <a:pPr algn="r"/>
                      <a:r>
                        <a:rPr lang="fr-FR" dirty="0"/>
                        <a:t>3 €</a:t>
                      </a:r>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406928365"/>
                  </a:ext>
                </a:extLst>
              </a:tr>
              <a:tr h="370840">
                <a:tc gridSpan="9">
                  <a:txBody>
                    <a:bodyPr/>
                    <a:lstStyle/>
                    <a:p>
                      <a:r>
                        <a:rPr lang="fr-FR" dirty="0"/>
                        <a:t>Où est transféré le résultat (écrivez le terme</a:t>
                      </a:r>
                      <a:r>
                        <a:rPr lang="fr-FR" baseline="0" dirty="0"/>
                        <a:t> en toutes lettres) ?</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63081060"/>
                  </a:ext>
                </a:extLst>
              </a:tr>
              <a:tr h="370840">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réserves en cas de bénéfice, RAN en cas de perte. Ce report à nouveau (RAN) doit être apuré par les bénéfices futures avant de mettre le bénéfice en réserves.</a:t>
                      </a:r>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19413747"/>
                  </a:ext>
                </a:extLst>
              </a:tr>
            </a:tbl>
          </a:graphicData>
        </a:graphic>
      </p:graphicFrame>
    </p:spTree>
    <p:extLst>
      <p:ext uri="{BB962C8B-B14F-4D97-AF65-F5344CB8AC3E}">
        <p14:creationId xmlns:p14="http://schemas.microsoft.com/office/powerpoint/2010/main" val="1153783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Année 2 : Les financements</a:t>
            </a:r>
          </a:p>
        </p:txBody>
      </p:sp>
      <p:graphicFrame>
        <p:nvGraphicFramePr>
          <p:cNvPr id="3" name="Tableau 2"/>
          <p:cNvGraphicFramePr>
            <a:graphicFrameLocks noGrp="1"/>
          </p:cNvGraphicFramePr>
          <p:nvPr>
            <p:extLst>
              <p:ext uri="{D42A27DB-BD31-4B8C-83A1-F6EECF244321}">
                <p14:modId xmlns:p14="http://schemas.microsoft.com/office/powerpoint/2010/main" val="268530629"/>
              </p:ext>
            </p:extLst>
          </p:nvPr>
        </p:nvGraphicFramePr>
        <p:xfrm>
          <a:off x="374073" y="1427018"/>
          <a:ext cx="11319164" cy="2286000"/>
        </p:xfrm>
        <a:graphic>
          <a:graphicData uri="http://schemas.openxmlformats.org/drawingml/2006/table">
            <a:tbl>
              <a:tblPr firstRow="1" bandRow="1">
                <a:tableStyleId>{5940675A-B579-460E-94D1-54222C63F5DA}</a:tableStyleId>
              </a:tblPr>
              <a:tblGrid>
                <a:gridCol w="3865418">
                  <a:extLst>
                    <a:ext uri="{9D8B030D-6E8A-4147-A177-3AD203B41FA5}">
                      <a16:colId xmlns:a16="http://schemas.microsoft.com/office/drawing/2014/main" val="2859949339"/>
                    </a:ext>
                  </a:extLst>
                </a:gridCol>
                <a:gridCol w="1052945">
                  <a:extLst>
                    <a:ext uri="{9D8B030D-6E8A-4147-A177-3AD203B41FA5}">
                      <a16:colId xmlns:a16="http://schemas.microsoft.com/office/drawing/2014/main" val="2509306587"/>
                    </a:ext>
                  </a:extLst>
                </a:gridCol>
                <a:gridCol w="1080655">
                  <a:extLst>
                    <a:ext uri="{9D8B030D-6E8A-4147-A177-3AD203B41FA5}">
                      <a16:colId xmlns:a16="http://schemas.microsoft.com/office/drawing/2014/main" val="449980353"/>
                    </a:ext>
                  </a:extLst>
                </a:gridCol>
                <a:gridCol w="5320146">
                  <a:extLst>
                    <a:ext uri="{9D8B030D-6E8A-4147-A177-3AD203B41FA5}">
                      <a16:colId xmlns:a16="http://schemas.microsoft.com/office/drawing/2014/main" val="2926787851"/>
                    </a:ext>
                  </a:extLst>
                </a:gridCol>
              </a:tblGrid>
              <a:tr h="450710">
                <a:tc gridSpan="3">
                  <a:txBody>
                    <a:bodyPr/>
                    <a:lstStyle/>
                    <a:p>
                      <a:pPr algn="ctr"/>
                      <a:endParaRPr lang="fr-FR" sz="2400" dirty="0"/>
                    </a:p>
                  </a:txBody>
                  <a:tcPr>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fr-FR" dirty="0"/>
                    </a:p>
                  </a:txBody>
                  <a:tcPr/>
                </a:tc>
                <a:tc hMerge="1">
                  <a:txBody>
                    <a:bodyPr/>
                    <a:lstStyle/>
                    <a:p>
                      <a:endParaRPr lang="fr-FR" dirty="0"/>
                    </a:p>
                  </a:txBody>
                  <a:tcPr/>
                </a:tc>
                <a:tc rowSpan="4">
                  <a:txBody>
                    <a:bodyPr/>
                    <a:lstStyle/>
                    <a:p>
                      <a:pPr algn="ctr"/>
                      <a:r>
                        <a:rPr lang="fr-FR" sz="2400" b="1" u="sng" dirty="0">
                          <a:solidFill>
                            <a:schemeClr val="bg1"/>
                          </a:solidFill>
                        </a:rPr>
                        <a:t>Subvention</a:t>
                      </a:r>
                      <a:r>
                        <a:rPr lang="fr-FR" sz="2400" dirty="0">
                          <a:solidFill>
                            <a:schemeClr val="bg1"/>
                          </a:solidFill>
                        </a:rPr>
                        <a:t> </a:t>
                      </a:r>
                    </a:p>
                    <a:p>
                      <a:pPr algn="just"/>
                      <a:r>
                        <a:rPr lang="fr-FR" sz="2000" u="sng" dirty="0" err="1">
                          <a:solidFill>
                            <a:schemeClr val="bg1"/>
                          </a:solidFill>
                        </a:rPr>
                        <a:t>Déf</a:t>
                      </a:r>
                      <a:r>
                        <a:rPr lang="fr-FR" sz="2000" dirty="0">
                          <a:solidFill>
                            <a:schemeClr val="bg1"/>
                          </a:solidFill>
                        </a:rPr>
                        <a:t> : Somme apportée par une</a:t>
                      </a:r>
                      <a:r>
                        <a:rPr lang="fr-FR" sz="2000" baseline="0" dirty="0">
                          <a:solidFill>
                            <a:schemeClr val="bg1"/>
                          </a:solidFill>
                        </a:rPr>
                        <a:t> collectivité publique (pour aider à l’investissement et/ou l’exploitation de l’entreprise). </a:t>
                      </a:r>
                    </a:p>
                    <a:p>
                      <a:pPr algn="just"/>
                      <a:endParaRPr lang="fr-FR" sz="2000" baseline="0" dirty="0">
                        <a:solidFill>
                          <a:schemeClr val="bg1"/>
                        </a:solidFill>
                      </a:endParaRPr>
                    </a:p>
                    <a:p>
                      <a:pPr algn="just"/>
                      <a:r>
                        <a:rPr lang="fr-FR" sz="2000" baseline="0" dirty="0">
                          <a:solidFill>
                            <a:schemeClr val="bg1"/>
                          </a:solidFill>
                        </a:rPr>
                        <a:t>=&gt; Le fait de ne pas devoir rembourser les sommes génère un enrichissement.</a:t>
                      </a:r>
                      <a:endParaRPr lang="fr-FR" sz="2000" dirty="0">
                        <a:solidFill>
                          <a:schemeClr val="bg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A5153"/>
                    </a:solidFill>
                  </a:tcPr>
                </a:tc>
                <a:extLst>
                  <a:ext uri="{0D108BD9-81ED-4DB2-BD59-A6C34878D82A}">
                    <a16:rowId xmlns:a16="http://schemas.microsoft.com/office/drawing/2014/main" val="4067193553"/>
                  </a:ext>
                </a:extLst>
              </a:tr>
              <a:tr h="45697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lnR w="12700" cap="flat" cmpd="sng" algn="ctr">
                      <a:solidFill>
                        <a:schemeClr val="tx1"/>
                      </a:solidFill>
                      <a:prstDash val="solid"/>
                      <a:round/>
                      <a:headEnd type="none" w="med" len="med"/>
                      <a:tailEnd type="none" w="med" len="med"/>
                    </a:lnR>
                  </a:tcPr>
                </a:tc>
                <a:tc vMerge="1">
                  <a:txBody>
                    <a:bodyPr/>
                    <a:lstStyle/>
                    <a:p>
                      <a:pPr algn="ctr"/>
                      <a:endParaRPr lang="fr-FR" dirty="0"/>
                    </a:p>
                  </a:txBody>
                  <a:tcPr/>
                </a:tc>
                <a:extLst>
                  <a:ext uri="{0D108BD9-81ED-4DB2-BD59-A6C34878D82A}">
                    <a16:rowId xmlns:a16="http://schemas.microsoft.com/office/drawing/2014/main" val="650671"/>
                  </a:ext>
                </a:extLst>
              </a:tr>
              <a:tr h="488269">
                <a:tc>
                  <a:txBody>
                    <a:bodyPr/>
                    <a:lstStyle/>
                    <a:p>
                      <a:r>
                        <a:rPr lang="fr-FR" sz="2800" dirty="0"/>
                        <a:t>Trésorerie</a:t>
                      </a:r>
                    </a:p>
                  </a:txBody>
                  <a:tcPr/>
                </a:tc>
                <a:tc>
                  <a:txBody>
                    <a:bodyPr/>
                    <a:lstStyle/>
                    <a:p>
                      <a:pPr algn="ctr"/>
                      <a:endParaRPr lang="fr-FR" sz="2800" dirty="0">
                        <a:solidFill>
                          <a:srgbClr val="FF0000"/>
                        </a:solidFill>
                      </a:endParaRPr>
                    </a:p>
                  </a:txBody>
                  <a:tcPr/>
                </a:tc>
                <a:tc>
                  <a:txBody>
                    <a:bodyPr/>
                    <a:lstStyle/>
                    <a:p>
                      <a:pPr algn="ctr"/>
                      <a:endParaRPr lang="fr-FR" sz="2800" dirty="0"/>
                    </a:p>
                  </a:txBody>
                  <a:tcPr>
                    <a:lnR w="12700" cap="flat" cmpd="sng" algn="ctr">
                      <a:solidFill>
                        <a:schemeClr val="tx1"/>
                      </a:solidFill>
                      <a:prstDash val="solid"/>
                      <a:round/>
                      <a:headEnd type="none" w="med" len="med"/>
                      <a:tailEnd type="none" w="med" len="med"/>
                    </a:lnR>
                  </a:tcPr>
                </a:tc>
                <a:tc vMerge="1">
                  <a:txBody>
                    <a:bodyPr/>
                    <a:lstStyle/>
                    <a:p>
                      <a:pPr algn="ctr"/>
                      <a:endParaRPr lang="fr-FR" sz="2800" dirty="0"/>
                    </a:p>
                  </a:txBody>
                  <a:tcPr/>
                </a:tc>
                <a:extLst>
                  <a:ext uri="{0D108BD9-81ED-4DB2-BD59-A6C34878D82A}">
                    <a16:rowId xmlns:a16="http://schemas.microsoft.com/office/drawing/2014/main" val="3966562314"/>
                  </a:ext>
                </a:extLst>
              </a:tr>
              <a:tr h="488269">
                <a:tc>
                  <a:txBody>
                    <a:bodyPr/>
                    <a:lstStyle/>
                    <a:p>
                      <a:r>
                        <a:rPr lang="fr-FR" sz="2800" dirty="0"/>
                        <a:t>     Subvention (produit)</a:t>
                      </a:r>
                    </a:p>
                  </a:txBody>
                  <a:tcPr/>
                </a:tc>
                <a:tc>
                  <a:txBody>
                    <a:bodyPr/>
                    <a:lstStyle/>
                    <a:p>
                      <a:pPr algn="ctr"/>
                      <a:endParaRPr lang="fr-FR"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lnR w="12700" cap="flat" cmpd="sng" algn="ctr">
                      <a:solidFill>
                        <a:schemeClr val="tx1"/>
                      </a:solidFill>
                      <a:prstDash val="solid"/>
                      <a:round/>
                      <a:headEnd type="none" w="med" len="med"/>
                      <a:tailEnd type="none" w="med" len="med"/>
                    </a:ln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3577708030"/>
              </p:ext>
            </p:extLst>
          </p:nvPr>
        </p:nvGraphicFramePr>
        <p:xfrm>
          <a:off x="374073" y="4207624"/>
          <a:ext cx="11319164" cy="2286000"/>
        </p:xfrm>
        <a:graphic>
          <a:graphicData uri="http://schemas.openxmlformats.org/drawingml/2006/table">
            <a:tbl>
              <a:tblPr firstRow="1" bandRow="1">
                <a:tableStyleId>{5940675A-B579-460E-94D1-54222C63F5DA}</a:tableStyleId>
              </a:tblPr>
              <a:tblGrid>
                <a:gridCol w="3879272">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080655">
                  <a:extLst>
                    <a:ext uri="{9D8B030D-6E8A-4147-A177-3AD203B41FA5}">
                      <a16:colId xmlns:a16="http://schemas.microsoft.com/office/drawing/2014/main" val="449980353"/>
                    </a:ext>
                  </a:extLst>
                </a:gridCol>
                <a:gridCol w="5320146">
                  <a:extLst>
                    <a:ext uri="{9D8B030D-6E8A-4147-A177-3AD203B41FA5}">
                      <a16:colId xmlns:a16="http://schemas.microsoft.com/office/drawing/2014/main" val="2926787851"/>
                    </a:ext>
                  </a:extLst>
                </a:gridCol>
              </a:tblGrid>
              <a:tr h="364879">
                <a:tc gridSpan="3">
                  <a:txBody>
                    <a:bodyPr/>
                    <a:lstStyle/>
                    <a:p>
                      <a:pPr algn="ctr"/>
                      <a:endParaRPr lang="fr-FR" sz="2400" dirty="0"/>
                    </a:p>
                  </a:txBody>
                  <a:tcPr>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fr-FR" dirty="0"/>
                    </a:p>
                  </a:txBody>
                  <a:tcPr/>
                </a:tc>
                <a:tc hMerge="1">
                  <a:txBody>
                    <a:bodyPr/>
                    <a:lstStyle/>
                    <a:p>
                      <a:endParaRPr lang="fr-FR" dirty="0"/>
                    </a:p>
                  </a:txBody>
                  <a:tcPr/>
                </a:tc>
                <a:tc rowSpan="4">
                  <a:txBody>
                    <a:bodyPr/>
                    <a:lstStyle/>
                    <a:p>
                      <a:pPr algn="ctr"/>
                      <a:r>
                        <a:rPr lang="fr-FR" sz="2400" b="1" u="sng" dirty="0">
                          <a:solidFill>
                            <a:schemeClr val="bg1"/>
                          </a:solidFill>
                        </a:rPr>
                        <a:t>Augmentation de capital</a:t>
                      </a:r>
                      <a:r>
                        <a:rPr lang="fr-FR" sz="2400" u="sng" dirty="0">
                          <a:solidFill>
                            <a:schemeClr val="bg1"/>
                          </a:solidFill>
                        </a:rPr>
                        <a:t> </a:t>
                      </a:r>
                      <a:endParaRPr lang="fr-FR" sz="2400" u="none" dirty="0">
                        <a:solidFill>
                          <a:schemeClr val="bg1"/>
                        </a:solidFill>
                      </a:endParaRPr>
                    </a:p>
                    <a:p>
                      <a:pPr algn="just"/>
                      <a:r>
                        <a:rPr lang="fr-FR" sz="2400" u="sng" dirty="0" err="1">
                          <a:solidFill>
                            <a:schemeClr val="bg1"/>
                          </a:solidFill>
                        </a:rPr>
                        <a:t>Déf</a:t>
                      </a:r>
                      <a:r>
                        <a:rPr lang="fr-FR" sz="2400" dirty="0">
                          <a:solidFill>
                            <a:schemeClr val="bg1"/>
                          </a:solidFill>
                        </a:rPr>
                        <a:t> : Sommes apportées par les actionnaires</a:t>
                      </a:r>
                      <a:r>
                        <a:rPr lang="fr-FR" sz="2400" baseline="0" dirty="0">
                          <a:solidFill>
                            <a:schemeClr val="bg1"/>
                          </a:solidFill>
                        </a:rPr>
                        <a:t> (capital social).</a:t>
                      </a:r>
                    </a:p>
                    <a:p>
                      <a:pPr algn="just"/>
                      <a:r>
                        <a:rPr lang="fr-FR" sz="2400" baseline="0" dirty="0">
                          <a:solidFill>
                            <a:schemeClr val="bg1"/>
                          </a:solidFill>
                        </a:rPr>
                        <a:t>=&gt; Passif du fait que l’entreprise doit rembourser l’actionnaire si l’entreprise ferme ou que l’actionnaire sort. </a:t>
                      </a:r>
                      <a:endParaRPr lang="fr-FR" sz="2400" dirty="0">
                        <a:solidFill>
                          <a:schemeClr val="bg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A5153"/>
                    </a:solidFill>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lnR w="12700" cap="flat" cmpd="sng" algn="ctr">
                      <a:solidFill>
                        <a:schemeClr val="tx1"/>
                      </a:solidFill>
                      <a:prstDash val="solid"/>
                      <a:round/>
                      <a:headEnd type="none" w="med" len="med"/>
                      <a:tailEnd type="none" w="med" len="med"/>
                    </a:lnR>
                  </a:tcPr>
                </a:tc>
                <a:tc vMerge="1">
                  <a:txBody>
                    <a:bodyPr/>
                    <a:lstStyle/>
                    <a:p>
                      <a:pPr algn="ctr"/>
                      <a:endParaRPr lang="fr-FR" dirty="0"/>
                    </a:p>
                  </a:txBody>
                  <a:tcPr/>
                </a:tc>
                <a:extLst>
                  <a:ext uri="{0D108BD9-81ED-4DB2-BD59-A6C34878D82A}">
                    <a16:rowId xmlns:a16="http://schemas.microsoft.com/office/drawing/2014/main" val="650671"/>
                  </a:ext>
                </a:extLst>
              </a:tr>
              <a:tr h="0">
                <a:tc>
                  <a:txBody>
                    <a:bodyPr/>
                    <a:lstStyle/>
                    <a:p>
                      <a:r>
                        <a:rPr lang="fr-FR" sz="2800" dirty="0"/>
                        <a:t>Trésorerie</a:t>
                      </a:r>
                    </a:p>
                  </a:txBody>
                  <a:tcPr/>
                </a:tc>
                <a:tc>
                  <a:txBody>
                    <a:bodyPr/>
                    <a:lstStyle/>
                    <a:p>
                      <a:pPr algn="ctr"/>
                      <a:endParaRPr lang="fr-FR" sz="2800" dirty="0">
                        <a:solidFill>
                          <a:srgbClr val="FF0000"/>
                        </a:solidFill>
                      </a:endParaRPr>
                    </a:p>
                  </a:txBody>
                  <a:tcPr/>
                </a:tc>
                <a:tc>
                  <a:txBody>
                    <a:bodyPr/>
                    <a:lstStyle/>
                    <a:p>
                      <a:pPr algn="ctr"/>
                      <a:endParaRPr lang="fr-FR" sz="2800" dirty="0"/>
                    </a:p>
                  </a:txBody>
                  <a:tcPr>
                    <a:lnR w="12700" cap="flat" cmpd="sng" algn="ctr">
                      <a:solidFill>
                        <a:schemeClr val="tx1"/>
                      </a:solidFill>
                      <a:prstDash val="solid"/>
                      <a:round/>
                      <a:headEnd type="none" w="med" len="med"/>
                      <a:tailEnd type="none" w="med" len="med"/>
                    </a:lnR>
                  </a:tcPr>
                </a:tc>
                <a:tc vMerge="1">
                  <a:txBody>
                    <a:bodyPr/>
                    <a:lstStyle/>
                    <a:p>
                      <a:pPr algn="ctr"/>
                      <a:endParaRPr lang="fr-FR" sz="2800" dirty="0"/>
                    </a:p>
                  </a:txBody>
                  <a:tcPr/>
                </a:tc>
                <a:extLst>
                  <a:ext uri="{0D108BD9-81ED-4DB2-BD59-A6C34878D82A}">
                    <a16:rowId xmlns:a16="http://schemas.microsoft.com/office/drawing/2014/main" val="3966562314"/>
                  </a:ext>
                </a:extLst>
              </a:tr>
              <a:tr h="0">
                <a:tc>
                  <a:txBody>
                    <a:bodyPr/>
                    <a:lstStyle/>
                    <a:p>
                      <a:r>
                        <a:rPr lang="fr-FR" sz="2800" dirty="0"/>
                        <a:t>     Capital social (passif)</a:t>
                      </a:r>
                    </a:p>
                  </a:txBody>
                  <a:tcPr/>
                </a:tc>
                <a:tc>
                  <a:txBody>
                    <a:bodyPr/>
                    <a:lstStyle/>
                    <a:p>
                      <a:pPr algn="ctr"/>
                      <a:endParaRPr lang="fr-FR"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lnR w="12700" cap="flat" cmpd="sng" algn="ctr">
                      <a:solidFill>
                        <a:schemeClr val="tx1"/>
                      </a:solidFill>
                      <a:prstDash val="solid"/>
                      <a:round/>
                      <a:headEnd type="none" w="med" len="med"/>
                      <a:tailEnd type="none" w="med" len="med"/>
                    </a:ln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pic>
        <p:nvPicPr>
          <p:cNvPr id="5" name="Imag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4255" y="53455"/>
            <a:ext cx="1068987" cy="1093966"/>
          </a:xfrm>
          <a:prstGeom prst="rect">
            <a:avLst/>
          </a:prstGeom>
          <a:noFill/>
        </p:spPr>
      </p:pic>
    </p:spTree>
    <p:extLst>
      <p:ext uri="{BB962C8B-B14F-4D97-AF65-F5344CB8AC3E}">
        <p14:creationId xmlns:p14="http://schemas.microsoft.com/office/powerpoint/2010/main" val="1251347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Année 2 : Les financements (suite)</a:t>
            </a:r>
          </a:p>
        </p:txBody>
      </p:sp>
      <p:graphicFrame>
        <p:nvGraphicFramePr>
          <p:cNvPr id="3" name="Tableau 2"/>
          <p:cNvGraphicFramePr>
            <a:graphicFrameLocks noGrp="1"/>
          </p:cNvGraphicFramePr>
          <p:nvPr>
            <p:extLst>
              <p:ext uri="{D42A27DB-BD31-4B8C-83A1-F6EECF244321}">
                <p14:modId xmlns:p14="http://schemas.microsoft.com/office/powerpoint/2010/main" val="1274362376"/>
              </p:ext>
            </p:extLst>
          </p:nvPr>
        </p:nvGraphicFramePr>
        <p:xfrm>
          <a:off x="374073" y="1427017"/>
          <a:ext cx="11319164" cy="2050473"/>
        </p:xfrm>
        <a:graphic>
          <a:graphicData uri="http://schemas.openxmlformats.org/drawingml/2006/table">
            <a:tbl>
              <a:tblPr firstRow="1" bandRow="1">
                <a:tableStyleId>{5940675A-B579-460E-94D1-54222C63F5DA}</a:tableStyleId>
              </a:tblPr>
              <a:tblGrid>
                <a:gridCol w="4087090">
                  <a:extLst>
                    <a:ext uri="{9D8B030D-6E8A-4147-A177-3AD203B41FA5}">
                      <a16:colId xmlns:a16="http://schemas.microsoft.com/office/drawing/2014/main" val="2859949339"/>
                    </a:ext>
                  </a:extLst>
                </a:gridCol>
                <a:gridCol w="831273">
                  <a:extLst>
                    <a:ext uri="{9D8B030D-6E8A-4147-A177-3AD203B41FA5}">
                      <a16:colId xmlns:a16="http://schemas.microsoft.com/office/drawing/2014/main" val="2509306587"/>
                    </a:ext>
                  </a:extLst>
                </a:gridCol>
                <a:gridCol w="1080655">
                  <a:extLst>
                    <a:ext uri="{9D8B030D-6E8A-4147-A177-3AD203B41FA5}">
                      <a16:colId xmlns:a16="http://schemas.microsoft.com/office/drawing/2014/main" val="449980353"/>
                    </a:ext>
                  </a:extLst>
                </a:gridCol>
                <a:gridCol w="5320146">
                  <a:extLst>
                    <a:ext uri="{9D8B030D-6E8A-4147-A177-3AD203B41FA5}">
                      <a16:colId xmlns:a16="http://schemas.microsoft.com/office/drawing/2014/main" val="2926787851"/>
                    </a:ext>
                  </a:extLst>
                </a:gridCol>
              </a:tblGrid>
              <a:tr h="464258">
                <a:tc gridSpan="3">
                  <a:txBody>
                    <a:bodyPr/>
                    <a:lstStyle/>
                    <a:p>
                      <a:pPr algn="ctr"/>
                      <a:endParaRPr lang="fr-FR" sz="2000" dirty="0"/>
                    </a:p>
                  </a:txBody>
                  <a:tcPr>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fr-FR" dirty="0"/>
                    </a:p>
                  </a:txBody>
                  <a:tcPr/>
                </a:tc>
                <a:tc hMerge="1">
                  <a:txBody>
                    <a:bodyPr/>
                    <a:lstStyle/>
                    <a:p>
                      <a:endParaRPr lang="fr-FR" dirty="0"/>
                    </a:p>
                  </a:txBody>
                  <a:tcPr/>
                </a:tc>
                <a:tc rowSpan="4">
                  <a:txBody>
                    <a:bodyPr/>
                    <a:lstStyle/>
                    <a:p>
                      <a:pPr algn="ctr"/>
                      <a:r>
                        <a:rPr lang="fr-FR" sz="2400" b="1" u="sng" dirty="0">
                          <a:solidFill>
                            <a:schemeClr val="bg1"/>
                          </a:solidFill>
                        </a:rPr>
                        <a:t>Emprunt</a:t>
                      </a:r>
                      <a:r>
                        <a:rPr lang="fr-FR" sz="2400" b="1" u="sng" baseline="0" dirty="0">
                          <a:solidFill>
                            <a:schemeClr val="bg1"/>
                          </a:solidFill>
                        </a:rPr>
                        <a:t> contracté</a:t>
                      </a:r>
                      <a:r>
                        <a:rPr lang="fr-FR" sz="2400" u="sng" dirty="0">
                          <a:solidFill>
                            <a:schemeClr val="bg1"/>
                          </a:solidFill>
                        </a:rPr>
                        <a:t> </a:t>
                      </a:r>
                      <a:endParaRPr lang="fr-FR" sz="2400" dirty="0">
                        <a:solidFill>
                          <a:schemeClr val="bg1"/>
                        </a:solidFill>
                      </a:endParaRPr>
                    </a:p>
                    <a:p>
                      <a:pPr algn="just"/>
                      <a:r>
                        <a:rPr lang="fr-FR" sz="2400" u="sng" dirty="0" err="1">
                          <a:solidFill>
                            <a:schemeClr val="bg1"/>
                          </a:solidFill>
                        </a:rPr>
                        <a:t>Déf</a:t>
                      </a:r>
                      <a:r>
                        <a:rPr lang="fr-FR" sz="2400" dirty="0">
                          <a:solidFill>
                            <a:schemeClr val="bg1"/>
                          </a:solidFill>
                        </a:rPr>
                        <a:t> : Somme prêtée</a:t>
                      </a:r>
                      <a:r>
                        <a:rPr lang="fr-FR" sz="2400" baseline="0" dirty="0">
                          <a:solidFill>
                            <a:schemeClr val="bg1"/>
                          </a:solidFill>
                        </a:rPr>
                        <a:t> par une banque que l’entreprise s’engage à rembourser. </a:t>
                      </a:r>
                    </a:p>
                    <a:p>
                      <a:pPr algn="just"/>
                      <a:r>
                        <a:rPr lang="fr-FR" sz="2400" baseline="0" dirty="0">
                          <a:solidFill>
                            <a:schemeClr val="bg1"/>
                          </a:solidFill>
                        </a:rPr>
                        <a:t>=&gt; Cela répond à la définition d’une dette (au passif).</a:t>
                      </a:r>
                      <a:endParaRPr lang="fr-FR" sz="20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A5153"/>
                    </a:solidFill>
                  </a:tcPr>
                </a:tc>
                <a:extLst>
                  <a:ext uri="{0D108BD9-81ED-4DB2-BD59-A6C34878D82A}">
                    <a16:rowId xmlns:a16="http://schemas.microsoft.com/office/drawing/2014/main" val="4067193553"/>
                  </a:ext>
                </a:extLst>
              </a:tr>
              <a:tr h="470706">
                <a:tc>
                  <a:txBody>
                    <a:bodyPr/>
                    <a:lstStyle/>
                    <a:p>
                      <a:endParaRPr lang="fr-FR" sz="2000" dirty="0"/>
                    </a:p>
                  </a:txBody>
                  <a:tcPr/>
                </a:tc>
                <a:tc>
                  <a:txBody>
                    <a:bodyPr/>
                    <a:lstStyle/>
                    <a:p>
                      <a:pPr algn="ctr"/>
                      <a:r>
                        <a:rPr lang="fr-FR" sz="2000" dirty="0"/>
                        <a:t>Débit</a:t>
                      </a:r>
                    </a:p>
                  </a:txBody>
                  <a:tcPr/>
                </a:tc>
                <a:tc>
                  <a:txBody>
                    <a:bodyPr/>
                    <a:lstStyle/>
                    <a:p>
                      <a:pPr algn="ctr"/>
                      <a:r>
                        <a:rPr lang="fr-FR" sz="2000" dirty="0"/>
                        <a:t>Crédit</a:t>
                      </a:r>
                    </a:p>
                  </a:txBody>
                  <a:tcPr>
                    <a:lnR w="12700" cap="flat" cmpd="sng" algn="ctr">
                      <a:solidFill>
                        <a:schemeClr val="tx1"/>
                      </a:solidFill>
                      <a:prstDash val="solid"/>
                      <a:round/>
                      <a:headEnd type="none" w="med" len="med"/>
                      <a:tailEnd type="none" w="med" len="med"/>
                    </a:lnR>
                  </a:tcPr>
                </a:tc>
                <a:tc vMerge="1">
                  <a:txBody>
                    <a:bodyPr/>
                    <a:lstStyle/>
                    <a:p>
                      <a:pPr algn="ctr"/>
                      <a:endParaRPr lang="fr-FR" dirty="0"/>
                    </a:p>
                  </a:txBody>
                  <a:tcPr/>
                </a:tc>
                <a:extLst>
                  <a:ext uri="{0D108BD9-81ED-4DB2-BD59-A6C34878D82A}">
                    <a16:rowId xmlns:a16="http://schemas.microsoft.com/office/drawing/2014/main" val="650671"/>
                  </a:ext>
                </a:extLst>
              </a:tr>
              <a:tr h="502946">
                <a:tc>
                  <a:txBody>
                    <a:bodyPr/>
                    <a:lstStyle/>
                    <a:p>
                      <a:r>
                        <a:rPr lang="fr-FR" sz="2400" dirty="0"/>
                        <a:t>Trésorerie</a:t>
                      </a:r>
                    </a:p>
                  </a:txBody>
                  <a:tcPr/>
                </a:tc>
                <a:tc>
                  <a:txBody>
                    <a:bodyPr/>
                    <a:lstStyle/>
                    <a:p>
                      <a:pPr algn="ctr"/>
                      <a:endParaRPr lang="fr-FR" sz="2400" dirty="0">
                        <a:solidFill>
                          <a:srgbClr val="FF0000"/>
                        </a:solidFill>
                      </a:endParaRPr>
                    </a:p>
                  </a:txBody>
                  <a:tcPr/>
                </a:tc>
                <a:tc>
                  <a:txBody>
                    <a:bodyPr/>
                    <a:lstStyle/>
                    <a:p>
                      <a:pPr algn="ctr"/>
                      <a:endParaRPr lang="fr-FR" sz="2400" dirty="0"/>
                    </a:p>
                  </a:txBody>
                  <a:tcPr>
                    <a:lnR w="12700" cap="flat" cmpd="sng" algn="ctr">
                      <a:solidFill>
                        <a:schemeClr val="tx1"/>
                      </a:solidFill>
                      <a:prstDash val="solid"/>
                      <a:round/>
                      <a:headEnd type="none" w="med" len="med"/>
                      <a:tailEnd type="none" w="med" len="med"/>
                    </a:lnR>
                  </a:tcPr>
                </a:tc>
                <a:tc vMerge="1">
                  <a:txBody>
                    <a:bodyPr/>
                    <a:lstStyle/>
                    <a:p>
                      <a:pPr algn="ctr"/>
                      <a:endParaRPr lang="fr-FR" sz="2800" dirty="0"/>
                    </a:p>
                  </a:txBody>
                  <a:tcPr/>
                </a:tc>
                <a:extLst>
                  <a:ext uri="{0D108BD9-81ED-4DB2-BD59-A6C34878D82A}">
                    <a16:rowId xmlns:a16="http://schemas.microsoft.com/office/drawing/2014/main" val="3966562314"/>
                  </a:ext>
                </a:extLst>
              </a:tr>
              <a:tr h="612563">
                <a:tc>
                  <a:txBody>
                    <a:bodyPr/>
                    <a:lstStyle/>
                    <a:p>
                      <a:r>
                        <a:rPr lang="fr-FR" sz="2400" dirty="0"/>
                        <a:t>     Emprunt bancaire (passif)</a:t>
                      </a:r>
                    </a:p>
                  </a:txBody>
                  <a:tcPr/>
                </a:tc>
                <a:tc>
                  <a:txBody>
                    <a:bodyPr/>
                    <a:lstStyle/>
                    <a:p>
                      <a:pPr algn="ctr"/>
                      <a:endParaRPr lang="fr-F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dirty="0">
                        <a:solidFill>
                          <a:schemeClr val="accent4"/>
                        </a:solidFill>
                      </a:endParaRPr>
                    </a:p>
                  </a:txBody>
                  <a:tcPr>
                    <a:lnR w="12700" cap="flat" cmpd="sng" algn="ctr">
                      <a:solidFill>
                        <a:schemeClr val="tx1"/>
                      </a:solidFill>
                      <a:prstDash val="solid"/>
                      <a:round/>
                      <a:headEnd type="none" w="med" len="med"/>
                      <a:tailEnd type="none" w="med" len="med"/>
                    </a:ln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2847300945"/>
              </p:ext>
            </p:extLst>
          </p:nvPr>
        </p:nvGraphicFramePr>
        <p:xfrm>
          <a:off x="374073" y="3757086"/>
          <a:ext cx="11319164" cy="2446906"/>
        </p:xfrm>
        <a:graphic>
          <a:graphicData uri="http://schemas.openxmlformats.org/drawingml/2006/table">
            <a:tbl>
              <a:tblPr firstRow="1" bandRow="1">
                <a:tableStyleId>{5940675A-B579-460E-94D1-54222C63F5DA}</a:tableStyleId>
              </a:tblPr>
              <a:tblGrid>
                <a:gridCol w="4294909">
                  <a:extLst>
                    <a:ext uri="{9D8B030D-6E8A-4147-A177-3AD203B41FA5}">
                      <a16:colId xmlns:a16="http://schemas.microsoft.com/office/drawing/2014/main" val="2859949339"/>
                    </a:ext>
                  </a:extLst>
                </a:gridCol>
                <a:gridCol w="858982">
                  <a:extLst>
                    <a:ext uri="{9D8B030D-6E8A-4147-A177-3AD203B41FA5}">
                      <a16:colId xmlns:a16="http://schemas.microsoft.com/office/drawing/2014/main" val="2509306587"/>
                    </a:ext>
                  </a:extLst>
                </a:gridCol>
                <a:gridCol w="845127">
                  <a:extLst>
                    <a:ext uri="{9D8B030D-6E8A-4147-A177-3AD203B41FA5}">
                      <a16:colId xmlns:a16="http://schemas.microsoft.com/office/drawing/2014/main" val="449980353"/>
                    </a:ext>
                  </a:extLst>
                </a:gridCol>
                <a:gridCol w="5320146">
                  <a:extLst>
                    <a:ext uri="{9D8B030D-6E8A-4147-A177-3AD203B41FA5}">
                      <a16:colId xmlns:a16="http://schemas.microsoft.com/office/drawing/2014/main" val="2926787851"/>
                    </a:ext>
                  </a:extLst>
                </a:gridCol>
              </a:tblGrid>
              <a:tr h="340039">
                <a:tc gridSpan="3">
                  <a:txBody>
                    <a:bodyPr/>
                    <a:lstStyle/>
                    <a:p>
                      <a:pPr algn="ctr"/>
                      <a:endParaRPr lang="fr-FR" sz="2000" dirty="0"/>
                    </a:p>
                  </a:txBody>
                  <a:tcPr>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fr-FR" dirty="0"/>
                    </a:p>
                  </a:txBody>
                  <a:tcPr/>
                </a:tc>
                <a:tc hMerge="1">
                  <a:txBody>
                    <a:bodyPr/>
                    <a:lstStyle/>
                    <a:p>
                      <a:endParaRPr lang="fr-FR" dirty="0"/>
                    </a:p>
                  </a:txBody>
                  <a:tcPr/>
                </a:tc>
                <a:tc rowSpan="5">
                  <a:txBody>
                    <a:bodyPr/>
                    <a:lstStyle/>
                    <a:p>
                      <a:pPr algn="ctr"/>
                      <a:r>
                        <a:rPr lang="fr-FR" sz="2200" b="1" dirty="0">
                          <a:solidFill>
                            <a:schemeClr val="bg1"/>
                          </a:solidFill>
                        </a:rPr>
                        <a:t>Remboursement</a:t>
                      </a:r>
                      <a:r>
                        <a:rPr lang="fr-FR" sz="2200" b="1" baseline="0" dirty="0">
                          <a:solidFill>
                            <a:schemeClr val="bg1"/>
                          </a:solidFill>
                        </a:rPr>
                        <a:t> d’emprunt</a:t>
                      </a:r>
                      <a:r>
                        <a:rPr lang="fr-FR" sz="2200" b="1" dirty="0">
                          <a:solidFill>
                            <a:schemeClr val="bg1"/>
                          </a:solidFill>
                        </a:rPr>
                        <a:t> </a:t>
                      </a:r>
                      <a:endParaRPr lang="fr-FR" sz="2200" dirty="0">
                        <a:solidFill>
                          <a:schemeClr val="bg1"/>
                        </a:solidFill>
                      </a:endParaRPr>
                    </a:p>
                    <a:p>
                      <a:pPr algn="just"/>
                      <a:r>
                        <a:rPr lang="fr-FR" sz="2200" u="sng" dirty="0" err="1">
                          <a:solidFill>
                            <a:schemeClr val="bg1"/>
                          </a:solidFill>
                        </a:rPr>
                        <a:t>Déf</a:t>
                      </a:r>
                      <a:r>
                        <a:rPr lang="fr-FR" sz="2200" dirty="0">
                          <a:solidFill>
                            <a:schemeClr val="bg1"/>
                          </a:solidFill>
                        </a:rPr>
                        <a:t> : L’emprunt est remboursé</a:t>
                      </a:r>
                      <a:r>
                        <a:rPr lang="fr-FR" sz="2200" baseline="0" dirty="0">
                          <a:solidFill>
                            <a:schemeClr val="bg1"/>
                          </a:solidFill>
                        </a:rPr>
                        <a:t> petit à petit. En plus du capital emprunté, l’entreprise doit aussi payer les charges d’intérêt.</a:t>
                      </a:r>
                    </a:p>
                    <a:p>
                      <a:pPr algn="just"/>
                      <a:r>
                        <a:rPr lang="fr-FR" sz="2200" baseline="0" dirty="0">
                          <a:solidFill>
                            <a:schemeClr val="bg1"/>
                          </a:solidFill>
                        </a:rPr>
                        <a:t>=&gt; La sortie de trésorerie va conduire à payer les charges d’intérêts et baisser le montant de la dette.</a:t>
                      </a:r>
                      <a:endParaRPr lang="fr-FR" sz="2200" dirty="0">
                        <a:solidFill>
                          <a:schemeClr val="bg1"/>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A5153"/>
                    </a:solidFill>
                  </a:tcPr>
                </a:tc>
                <a:extLst>
                  <a:ext uri="{0D108BD9-81ED-4DB2-BD59-A6C34878D82A}">
                    <a16:rowId xmlns:a16="http://schemas.microsoft.com/office/drawing/2014/main" val="4067193553"/>
                  </a:ext>
                </a:extLst>
              </a:tr>
              <a:tr h="344761">
                <a:tc>
                  <a:txBody>
                    <a:bodyPr/>
                    <a:lstStyle/>
                    <a:p>
                      <a:endParaRPr lang="fr-FR" sz="2000" dirty="0"/>
                    </a:p>
                  </a:txBody>
                  <a:tcPr/>
                </a:tc>
                <a:tc>
                  <a:txBody>
                    <a:bodyPr/>
                    <a:lstStyle/>
                    <a:p>
                      <a:pPr algn="ctr"/>
                      <a:r>
                        <a:rPr lang="fr-FR" sz="2000" dirty="0"/>
                        <a:t>Débit</a:t>
                      </a:r>
                    </a:p>
                  </a:txBody>
                  <a:tcPr/>
                </a:tc>
                <a:tc>
                  <a:txBody>
                    <a:bodyPr/>
                    <a:lstStyle/>
                    <a:p>
                      <a:pPr algn="ctr"/>
                      <a:r>
                        <a:rPr lang="fr-FR" sz="2000" dirty="0"/>
                        <a:t>Crédit</a:t>
                      </a:r>
                    </a:p>
                  </a:txBody>
                  <a:tcPr>
                    <a:lnR w="12700" cap="flat" cmpd="sng" algn="ctr">
                      <a:solidFill>
                        <a:schemeClr val="tx1"/>
                      </a:solidFill>
                      <a:prstDash val="solid"/>
                      <a:round/>
                      <a:headEnd type="none" w="med" len="med"/>
                      <a:tailEnd type="none" w="med" len="med"/>
                    </a:lnR>
                  </a:tcPr>
                </a:tc>
                <a:tc vMerge="1">
                  <a:txBody>
                    <a:bodyPr/>
                    <a:lstStyle/>
                    <a:p>
                      <a:pPr algn="ctr"/>
                      <a:endParaRPr lang="fr-FR" dirty="0"/>
                    </a:p>
                  </a:txBody>
                  <a:tcPr/>
                </a:tc>
                <a:extLst>
                  <a:ext uri="{0D108BD9-81ED-4DB2-BD59-A6C34878D82A}">
                    <a16:rowId xmlns:a16="http://schemas.microsoft.com/office/drawing/2014/main" val="650671"/>
                  </a:ext>
                </a:extLst>
              </a:tr>
              <a:tr h="368375">
                <a:tc>
                  <a:txBody>
                    <a:bodyPr/>
                    <a:lstStyle/>
                    <a:p>
                      <a:r>
                        <a:rPr lang="fr-FR" sz="2000" dirty="0"/>
                        <a:t>Emprunt bancaire (baisse de passif)</a:t>
                      </a:r>
                    </a:p>
                  </a:txBody>
                  <a:tcPr/>
                </a:tc>
                <a:tc>
                  <a:txBody>
                    <a:bodyPr/>
                    <a:lstStyle/>
                    <a:p>
                      <a:pPr algn="ctr"/>
                      <a:r>
                        <a:rPr lang="fr-FR" sz="2000" dirty="0">
                          <a:solidFill>
                            <a:schemeClr val="tx1"/>
                          </a:solidFill>
                        </a:rPr>
                        <a:t>A</a:t>
                      </a:r>
                    </a:p>
                  </a:txBody>
                  <a:tcPr/>
                </a:tc>
                <a:tc>
                  <a:txBody>
                    <a:bodyPr/>
                    <a:lstStyle/>
                    <a:p>
                      <a:pPr algn="ctr"/>
                      <a:endParaRPr lang="fr-FR" sz="2000" dirty="0">
                        <a:solidFill>
                          <a:schemeClr val="tx1"/>
                        </a:solidFill>
                      </a:endParaRPr>
                    </a:p>
                  </a:txBody>
                  <a:tcPr>
                    <a:lnR w="12700" cap="flat" cmpd="sng" algn="ctr">
                      <a:solidFill>
                        <a:schemeClr val="tx1"/>
                      </a:solidFill>
                      <a:prstDash val="solid"/>
                      <a:round/>
                      <a:headEnd type="none" w="med" len="med"/>
                      <a:tailEnd type="none" w="med" len="med"/>
                    </a:lnR>
                  </a:tcPr>
                </a:tc>
                <a:tc vMerge="1">
                  <a:txBody>
                    <a:bodyPr/>
                    <a:lstStyle/>
                    <a:p>
                      <a:endParaRPr lang="fr-FR"/>
                    </a:p>
                  </a:txBody>
                  <a:tcPr/>
                </a:tc>
                <a:extLst>
                  <a:ext uri="{0D108BD9-81ED-4DB2-BD59-A6C34878D82A}">
                    <a16:rowId xmlns:a16="http://schemas.microsoft.com/office/drawing/2014/main" val="3099886353"/>
                  </a:ext>
                </a:extLst>
              </a:tr>
              <a:tr h="368375">
                <a:tc>
                  <a:txBody>
                    <a:bodyPr/>
                    <a:lstStyle/>
                    <a:p>
                      <a:r>
                        <a:rPr lang="fr-FR" sz="2000" baseline="0" dirty="0"/>
                        <a:t>Intérêts (charges)</a:t>
                      </a:r>
                      <a:endParaRPr lang="fr-FR" sz="2000" dirty="0"/>
                    </a:p>
                  </a:txBody>
                  <a:tcPr/>
                </a:tc>
                <a:tc>
                  <a:txBody>
                    <a:bodyPr/>
                    <a:lstStyle/>
                    <a:p>
                      <a:pPr algn="ctr"/>
                      <a:r>
                        <a:rPr lang="fr-FR" sz="2000" dirty="0">
                          <a:solidFill>
                            <a:schemeClr val="tx1"/>
                          </a:solidFill>
                        </a:rPr>
                        <a:t>B</a:t>
                      </a:r>
                    </a:p>
                  </a:txBody>
                  <a:tcPr/>
                </a:tc>
                <a:tc>
                  <a:txBody>
                    <a:bodyPr/>
                    <a:lstStyle/>
                    <a:p>
                      <a:pPr algn="ctr"/>
                      <a:endParaRPr lang="fr-FR" sz="2000" dirty="0">
                        <a:solidFill>
                          <a:schemeClr val="tx1"/>
                        </a:solidFill>
                      </a:endParaRPr>
                    </a:p>
                  </a:txBody>
                  <a:tcPr>
                    <a:lnR w="12700" cap="flat" cmpd="sng" algn="ctr">
                      <a:solidFill>
                        <a:schemeClr val="tx1"/>
                      </a:solidFill>
                      <a:prstDash val="solid"/>
                      <a:round/>
                      <a:headEnd type="none" w="med" len="med"/>
                      <a:tailEnd type="none" w="med" len="med"/>
                    </a:lnR>
                  </a:tcPr>
                </a:tc>
                <a:tc vMerge="1">
                  <a:txBody>
                    <a:bodyPr/>
                    <a:lstStyle/>
                    <a:p>
                      <a:pPr algn="ctr"/>
                      <a:endParaRPr lang="fr-FR" sz="2800" dirty="0"/>
                    </a:p>
                  </a:txBody>
                  <a:tcPr/>
                </a:tc>
                <a:extLst>
                  <a:ext uri="{0D108BD9-81ED-4DB2-BD59-A6C34878D82A}">
                    <a16:rowId xmlns:a16="http://schemas.microsoft.com/office/drawing/2014/main" val="3966562314"/>
                  </a:ext>
                </a:extLst>
              </a:tr>
              <a:tr h="861946">
                <a:tc>
                  <a:txBody>
                    <a:bodyPr/>
                    <a:lstStyle/>
                    <a:p>
                      <a:r>
                        <a:rPr lang="fr-FR" sz="2000" dirty="0"/>
                        <a:t>     Trésorerie</a:t>
                      </a:r>
                    </a:p>
                  </a:txBody>
                  <a:tcPr/>
                </a:tc>
                <a:tc>
                  <a:txBody>
                    <a:bodyPr/>
                    <a:lstStyle/>
                    <a:p>
                      <a:pPr algn="ctr"/>
                      <a:endParaRPr lang="fr-FR" sz="20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000" dirty="0">
                          <a:solidFill>
                            <a:schemeClr val="tx1"/>
                          </a:solidFill>
                        </a:rPr>
                        <a:t>A+B</a:t>
                      </a:r>
                    </a:p>
                  </a:txBody>
                  <a:tcPr>
                    <a:lnR w="12700" cap="flat" cmpd="sng" algn="ctr">
                      <a:solidFill>
                        <a:schemeClr val="tx1"/>
                      </a:solidFill>
                      <a:prstDash val="solid"/>
                      <a:round/>
                      <a:headEnd type="none" w="med" len="med"/>
                      <a:tailEnd type="none" w="med" len="med"/>
                    </a:ln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pic>
        <p:nvPicPr>
          <p:cNvPr id="5" name="Imag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4255" y="53455"/>
            <a:ext cx="1068987" cy="1093966"/>
          </a:xfrm>
          <a:prstGeom prst="rect">
            <a:avLst/>
          </a:prstGeom>
          <a:noFill/>
        </p:spPr>
      </p:pic>
    </p:spTree>
    <p:extLst>
      <p:ext uri="{BB962C8B-B14F-4D97-AF65-F5344CB8AC3E}">
        <p14:creationId xmlns:p14="http://schemas.microsoft.com/office/powerpoint/2010/main" val="38418320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Vente de l’huile – 18/01 </a:t>
            </a:r>
          </a:p>
        </p:txBody>
      </p:sp>
      <p:graphicFrame>
        <p:nvGraphicFramePr>
          <p:cNvPr id="3" name="Tableau 2"/>
          <p:cNvGraphicFramePr>
            <a:graphicFrameLocks noGrp="1"/>
          </p:cNvGraphicFramePr>
          <p:nvPr/>
        </p:nvGraphicFramePr>
        <p:xfrm>
          <a:off x="318655" y="1046984"/>
          <a:ext cx="6490855" cy="21488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endParaRPr lang="fr-FR" dirty="0"/>
                    </a:p>
                  </a:txBody>
                  <a:tcPr/>
                </a:tc>
                <a:tc>
                  <a:txBody>
                    <a:bodyPr/>
                    <a:lstStyle/>
                    <a:p>
                      <a:pPr algn="ctr"/>
                      <a:endParaRPr lang="fr-FR" dirty="0"/>
                    </a:p>
                  </a:txBody>
                  <a:tcPr/>
                </a:tc>
                <a:extLst>
                  <a:ext uri="{0D108BD9-81ED-4DB2-BD59-A6C34878D82A}">
                    <a16:rowId xmlns:a16="http://schemas.microsoft.com/office/drawing/2014/main" val="650671"/>
                  </a:ext>
                </a:extLst>
              </a:tr>
              <a:tr h="505357">
                <a:tc>
                  <a:txBody>
                    <a:bodyPr/>
                    <a:lstStyle/>
                    <a:p>
                      <a:endParaRPr lang="fr-FR" sz="2800" dirty="0"/>
                    </a:p>
                  </a:txBody>
                  <a:tcPr/>
                </a:tc>
                <a:tc>
                  <a:txBody>
                    <a:bodyPr/>
                    <a:lstStyle/>
                    <a:p>
                      <a:pPr algn="ctr"/>
                      <a:endParaRPr lang="fr-FR" sz="2800" dirty="0">
                        <a:solidFill>
                          <a:srgbClr val="FFC000"/>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6"/>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298267726"/>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976943650"/>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a:solidFill>
                            <a:schemeClr val="accent2">
                              <a:lumMod val="75000"/>
                            </a:schemeClr>
                          </a:solidFill>
                        </a:rPr>
                        <a:t> 4</a:t>
                      </a:r>
                      <a:endParaRPr lang="fr-FR" sz="1800" b="1" dirty="0">
                        <a:solidFill>
                          <a:schemeClr val="accent2">
                            <a:lumMod val="75000"/>
                          </a:schemeClr>
                        </a:solidFill>
                      </a:endParaRP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a:t>-3</a:t>
                      </a:r>
                      <a:endParaRPr lang="fr-FR" sz="18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2" name="Rectangle à coins arrondis 11"/>
          <p:cNvSpPr/>
          <p:nvPr/>
        </p:nvSpPr>
        <p:spPr>
          <a:xfrm>
            <a:off x="7128165" y="1598278"/>
            <a:ext cx="4907790" cy="1228050"/>
          </a:xfrm>
          <a:prstGeom prst="roundRect">
            <a:avLst/>
          </a:prstGeom>
          <a:solidFill>
            <a:srgbClr val="64C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vendez de l’huile</a:t>
            </a:r>
          </a:p>
          <a:p>
            <a:pPr algn="ctr"/>
            <a:r>
              <a:rPr lang="fr-FR" sz="2800" dirty="0">
                <a:solidFill>
                  <a:schemeClr val="tx1"/>
                </a:solidFill>
              </a:rPr>
              <a:t>(4 unités monétaires)</a:t>
            </a: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865" y="610818"/>
            <a:ext cx="658090" cy="1206498"/>
          </a:xfrm>
          <a:prstGeom prst="rect">
            <a:avLst/>
          </a:prstGeom>
        </p:spPr>
      </p:pic>
    </p:spTree>
    <p:extLst>
      <p:ext uri="{BB962C8B-B14F-4D97-AF65-F5344CB8AC3E}">
        <p14:creationId xmlns:p14="http://schemas.microsoft.com/office/powerpoint/2010/main" val="40673854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Vente d’huile – 18/01 (corrigé) </a:t>
            </a:r>
          </a:p>
        </p:txBody>
      </p:sp>
      <p:graphicFrame>
        <p:nvGraphicFramePr>
          <p:cNvPr id="3" name="Tableau 2"/>
          <p:cNvGraphicFramePr>
            <a:graphicFrameLocks noGrp="1"/>
          </p:cNvGraphicFramePr>
          <p:nvPr>
            <p:extLst>
              <p:ext uri="{D42A27DB-BD31-4B8C-83A1-F6EECF244321}">
                <p14:modId xmlns:p14="http://schemas.microsoft.com/office/powerpoint/2010/main" val="1886992452"/>
              </p:ext>
            </p:extLst>
          </p:nvPr>
        </p:nvGraphicFramePr>
        <p:xfrm>
          <a:off x="318655" y="1046984"/>
          <a:ext cx="6490855" cy="21488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18/01</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05357">
                <a:tc>
                  <a:txBody>
                    <a:bodyPr/>
                    <a:lstStyle/>
                    <a:p>
                      <a:r>
                        <a:rPr lang="fr-FR" sz="2800" dirty="0"/>
                        <a:t>Trésorerie</a:t>
                      </a:r>
                    </a:p>
                  </a:txBody>
                  <a:tcPr/>
                </a:tc>
                <a:tc>
                  <a:txBody>
                    <a:bodyPr/>
                    <a:lstStyle/>
                    <a:p>
                      <a:pPr algn="ctr"/>
                      <a:r>
                        <a:rPr lang="fr-FR" sz="2800" dirty="0">
                          <a:solidFill>
                            <a:srgbClr val="FFC000"/>
                          </a:solidFill>
                        </a:rPr>
                        <a:t>4</a:t>
                      </a: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r>
                        <a:rPr lang="fr-FR" sz="2800" dirty="0"/>
                        <a:t>       Vente</a:t>
                      </a:r>
                      <a:r>
                        <a:rPr lang="fr-FR" sz="2800" baseline="0" dirty="0"/>
                        <a:t> de marchandises</a:t>
                      </a:r>
                      <a:endParaRPr lang="fr-FR" sz="2800" dirty="0"/>
                    </a:p>
                  </a:txBody>
                  <a:tcPr/>
                </a:tc>
                <a:tc>
                  <a:txBody>
                    <a:bodyPr/>
                    <a:lstStyle/>
                    <a:p>
                      <a:pPr algn="ctr"/>
                      <a:endParaRPr lang="fr-FR"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solidFill>
                            <a:schemeClr val="accent6"/>
                          </a:solidFill>
                        </a:rPr>
                        <a:t>4</a:t>
                      </a:r>
                    </a:p>
                  </a:txBody>
                  <a:tcPr/>
                </a:tc>
                <a:extLst>
                  <a:ext uri="{0D108BD9-81ED-4DB2-BD59-A6C34878D82A}">
                    <a16:rowId xmlns:a16="http://schemas.microsoft.com/office/drawing/2014/main" val="1262906119"/>
                  </a:ext>
                </a:extLst>
              </a:tr>
              <a:tr h="370840">
                <a:tc gridSpan="3">
                  <a:txBody>
                    <a:bodyPr/>
                    <a:lstStyle/>
                    <a:p>
                      <a:pPr algn="ctr"/>
                      <a:r>
                        <a:rPr lang="fr-FR" dirty="0"/>
                        <a:t>Vente de l’huile</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011479094"/>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2470215289"/>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1+4</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1" name="Rectangle à coins arrondis 10"/>
          <p:cNvSpPr/>
          <p:nvPr/>
        </p:nvSpPr>
        <p:spPr>
          <a:xfrm>
            <a:off x="7128165" y="1598278"/>
            <a:ext cx="4907790" cy="1228050"/>
          </a:xfrm>
          <a:prstGeom prst="roundRect">
            <a:avLst/>
          </a:prstGeom>
          <a:solidFill>
            <a:srgbClr val="64C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vendez de l’huile</a:t>
            </a:r>
          </a:p>
          <a:p>
            <a:pPr algn="ctr"/>
            <a:r>
              <a:rPr lang="fr-FR" sz="2800" dirty="0">
                <a:solidFill>
                  <a:schemeClr val="tx1"/>
                </a:solidFill>
              </a:rPr>
              <a:t>(4 unités monétaires)</a:t>
            </a: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865" y="610818"/>
            <a:ext cx="658090" cy="1206498"/>
          </a:xfrm>
          <a:prstGeom prst="rect">
            <a:avLst/>
          </a:prstGeom>
        </p:spPr>
      </p:pic>
    </p:spTree>
    <p:extLst>
      <p:ext uri="{BB962C8B-B14F-4D97-AF65-F5344CB8AC3E}">
        <p14:creationId xmlns:p14="http://schemas.microsoft.com/office/powerpoint/2010/main" val="111937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Achat de truite ou sardine ? 30/03 </a:t>
            </a:r>
          </a:p>
        </p:txBody>
      </p:sp>
      <p:graphicFrame>
        <p:nvGraphicFramePr>
          <p:cNvPr id="3" name="Tableau 2"/>
          <p:cNvGraphicFramePr>
            <a:graphicFrameLocks noGrp="1"/>
          </p:cNvGraphicFramePr>
          <p:nvPr>
            <p:extLst>
              <p:ext uri="{D42A27DB-BD31-4B8C-83A1-F6EECF244321}">
                <p14:modId xmlns:p14="http://schemas.microsoft.com/office/powerpoint/2010/main" val="392071544"/>
              </p:ext>
            </p:extLst>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endParaRPr lang="fr-FR" sz="2800" dirty="0"/>
                    </a:p>
                  </a:txBody>
                  <a:tcPr/>
                </a:tc>
                <a:tc>
                  <a:txBody>
                    <a:bodyPr/>
                    <a:lstStyle/>
                    <a:p>
                      <a:pPr algn="ctr"/>
                      <a:endParaRPr lang="fr-FR" sz="2800" dirty="0">
                        <a:solidFill>
                          <a:srgbClr val="C00000"/>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algn="ctr"/>
                      <a:endParaRPr lang="fr-FR" sz="2800" dirty="0">
                        <a:solidFill>
                          <a:srgbClr val="FFC000"/>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935894507"/>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242934761"/>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1+4</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8" name="Rectangle à coins arrondis 7"/>
          <p:cNvSpPr/>
          <p:nvPr/>
        </p:nvSpPr>
        <p:spPr>
          <a:xfrm>
            <a:off x="7128165" y="886695"/>
            <a:ext cx="4907790" cy="2036618"/>
          </a:xfrm>
          <a:prstGeom prst="roundRect">
            <a:avLst/>
          </a:prstGeom>
          <a:solidFill>
            <a:srgbClr val="EEB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pouvez acheter soit : </a:t>
            </a:r>
          </a:p>
          <a:p>
            <a:pPr algn="ctr"/>
            <a:r>
              <a:rPr lang="fr-FR" sz="2800" dirty="0">
                <a:solidFill>
                  <a:schemeClr val="tx1"/>
                </a:solidFill>
              </a:rPr>
              <a:t>Truite (achat 2 et revente 4) </a:t>
            </a:r>
          </a:p>
          <a:p>
            <a:pPr algn="ctr"/>
            <a:r>
              <a:rPr lang="fr-FR" sz="2800" dirty="0">
                <a:solidFill>
                  <a:schemeClr val="tx1"/>
                </a:solidFill>
              </a:rPr>
              <a:t>Sardines (achat 2 et revente 3)</a:t>
            </a:r>
          </a:p>
        </p:txBody>
      </p:sp>
      <p:pic>
        <p:nvPicPr>
          <p:cNvPr id="9" name="Image 8"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792690" y="18227"/>
            <a:ext cx="1243265" cy="1162484"/>
          </a:xfrm>
          <a:prstGeom prst="rect">
            <a:avLst/>
          </a:prstGeom>
          <a:noFill/>
          <a:ln>
            <a:noFill/>
          </a:ln>
        </p:spPr>
      </p:pic>
    </p:spTree>
    <p:extLst>
      <p:ext uri="{BB962C8B-B14F-4D97-AF65-F5344CB8AC3E}">
        <p14:creationId xmlns:p14="http://schemas.microsoft.com/office/powerpoint/2010/main" val="636864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Achat de truite – 30/03 (Corrigé)</a:t>
            </a:r>
          </a:p>
        </p:txBody>
      </p:sp>
      <p:graphicFrame>
        <p:nvGraphicFramePr>
          <p:cNvPr id="3" name="Tableau 2"/>
          <p:cNvGraphicFramePr>
            <a:graphicFrameLocks noGrp="1"/>
          </p:cNvGraphicFramePr>
          <p:nvPr>
            <p:extLst>
              <p:ext uri="{D42A27DB-BD31-4B8C-83A1-F6EECF244321}">
                <p14:modId xmlns:p14="http://schemas.microsoft.com/office/powerpoint/2010/main" val="1878396282"/>
              </p:ext>
            </p:extLst>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30/03</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r>
                        <a:rPr lang="fr-FR" sz="2800" dirty="0"/>
                        <a:t>Achat de M/ses</a:t>
                      </a:r>
                      <a:r>
                        <a:rPr lang="fr-FR" sz="2800" baseline="0" dirty="0"/>
                        <a:t> (truites)</a:t>
                      </a:r>
                      <a:endParaRPr lang="fr-FR" sz="2800" dirty="0"/>
                    </a:p>
                  </a:txBody>
                  <a:tcPr/>
                </a:tc>
                <a:tc>
                  <a:txBody>
                    <a:bodyPr/>
                    <a:lstStyle/>
                    <a:p>
                      <a:pPr algn="ctr"/>
                      <a:r>
                        <a:rPr lang="fr-FR" sz="2800" dirty="0">
                          <a:solidFill>
                            <a:srgbClr val="C00000"/>
                          </a:solidFill>
                        </a:rPr>
                        <a:t>2</a:t>
                      </a: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r>
                        <a:rPr lang="fr-FR" sz="2800" dirty="0"/>
                        <a:t>    Trésorerie</a:t>
                      </a:r>
                    </a:p>
                  </a:txBody>
                  <a:tcPr/>
                </a:tc>
                <a:tc>
                  <a:txBody>
                    <a:bodyPr/>
                    <a:lstStyle/>
                    <a:p>
                      <a:pPr algn="ctr"/>
                      <a:endParaRPr lang="fr-FR" sz="2800" dirty="0"/>
                    </a:p>
                  </a:txBody>
                  <a:tcPr/>
                </a:tc>
                <a:tc>
                  <a:txBody>
                    <a:bodyPr/>
                    <a:lstStyle/>
                    <a:p>
                      <a:pPr algn="ctr"/>
                      <a:r>
                        <a:rPr lang="fr-FR" sz="2800" dirty="0">
                          <a:solidFill>
                            <a:srgbClr val="FFC000"/>
                          </a:solidFill>
                        </a:rPr>
                        <a:t>2</a:t>
                      </a:r>
                    </a:p>
                  </a:txBody>
                  <a:tcPr/>
                </a:tc>
                <a:extLst>
                  <a:ext uri="{0D108BD9-81ED-4DB2-BD59-A6C34878D82A}">
                    <a16:rowId xmlns:a16="http://schemas.microsoft.com/office/drawing/2014/main" val="1262906119"/>
                  </a:ext>
                </a:extLst>
              </a:tr>
              <a:tr h="370840">
                <a:tc gridSpan="3">
                  <a:txBody>
                    <a:bodyPr/>
                    <a:lstStyle/>
                    <a:p>
                      <a:pPr algn="ctr"/>
                      <a:r>
                        <a:rPr lang="fr-FR" dirty="0"/>
                        <a:t>Achat</a:t>
                      </a:r>
                      <a:r>
                        <a:rPr lang="fr-FR" baseline="0" dirty="0"/>
                        <a:t> de truite</a:t>
                      </a: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265294715"/>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fr-FR" sz="2800" dirty="0">
                          <a:solidFill>
                            <a:srgbClr val="C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755032939"/>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1+4-2</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9" name="Rectangle à coins arrondis 8"/>
          <p:cNvSpPr/>
          <p:nvPr/>
        </p:nvSpPr>
        <p:spPr>
          <a:xfrm>
            <a:off x="7128165" y="935495"/>
            <a:ext cx="4907790" cy="2036618"/>
          </a:xfrm>
          <a:prstGeom prst="roundRect">
            <a:avLst/>
          </a:prstGeom>
          <a:solidFill>
            <a:srgbClr val="EEBA3C"/>
          </a:solidFill>
          <a:ln>
            <a:solidFill>
              <a:srgbClr val="7B5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pouvez acheter soit : </a:t>
            </a:r>
          </a:p>
          <a:p>
            <a:pPr algn="ctr"/>
            <a:r>
              <a:rPr lang="fr-FR" sz="2800" b="1" dirty="0">
                <a:solidFill>
                  <a:schemeClr val="tx1"/>
                </a:solidFill>
              </a:rPr>
              <a:t>truite (achat 2 et revente 4) </a:t>
            </a:r>
          </a:p>
          <a:p>
            <a:pPr algn="ctr"/>
            <a:r>
              <a:rPr lang="fr-FR" sz="2800" strike="sngStrike" dirty="0">
                <a:solidFill>
                  <a:schemeClr val="tx1"/>
                </a:solidFill>
              </a:rPr>
              <a:t>Sardines (achat 2 et revente 2)</a:t>
            </a:r>
          </a:p>
        </p:txBody>
      </p:sp>
      <p:pic>
        <p:nvPicPr>
          <p:cNvPr id="11" name="Image 10"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668000" y="67398"/>
            <a:ext cx="1389146" cy="1276494"/>
          </a:xfrm>
          <a:prstGeom prst="rect">
            <a:avLst/>
          </a:prstGeom>
          <a:noFill/>
          <a:ln>
            <a:noFill/>
          </a:ln>
        </p:spPr>
      </p:pic>
    </p:spTree>
    <p:extLst>
      <p:ext uri="{BB962C8B-B14F-4D97-AF65-F5344CB8AC3E}">
        <p14:creationId xmlns:p14="http://schemas.microsoft.com/office/powerpoint/2010/main" val="21975669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Recours à un financement – 01/04  </a:t>
            </a:r>
          </a:p>
        </p:txBody>
      </p:sp>
      <p:graphicFrame>
        <p:nvGraphicFramePr>
          <p:cNvPr id="3" name="Tableau 2"/>
          <p:cNvGraphicFramePr>
            <a:graphicFrameLocks noGrp="1"/>
          </p:cNvGraphicFramePr>
          <p:nvPr>
            <p:extLst>
              <p:ext uri="{D42A27DB-BD31-4B8C-83A1-F6EECF244321}">
                <p14:modId xmlns:p14="http://schemas.microsoft.com/office/powerpoint/2010/main" val="3395731298"/>
              </p:ext>
            </p:extLst>
          </p:nvPr>
        </p:nvGraphicFramePr>
        <p:xfrm>
          <a:off x="318655" y="1046984"/>
          <a:ext cx="6490855" cy="17170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endParaRPr lang="fr-FR" dirty="0">
                        <a:solidFill>
                          <a:srgbClr val="FFC000"/>
                        </a:solidFill>
                      </a:endParaRPr>
                    </a:p>
                  </a:txBody>
                  <a:tcPr/>
                </a:tc>
                <a:tc>
                  <a:txBody>
                    <a:bodyPr/>
                    <a:lstStyle/>
                    <a:p>
                      <a:pPr algn="ctr"/>
                      <a:endParaRPr lang="fr-FR" dirty="0"/>
                    </a:p>
                  </a:txBody>
                  <a:tcPr/>
                </a:tc>
                <a:extLst>
                  <a:ext uri="{0D108BD9-81ED-4DB2-BD59-A6C34878D82A}">
                    <a16:rowId xmlns:a16="http://schemas.microsoft.com/office/drawing/2014/main" val="650671"/>
                  </a:ext>
                </a:extLst>
              </a:tr>
              <a:tr h="327849">
                <a:tc>
                  <a:txBody>
                    <a:bodyPr/>
                    <a:lstStyle/>
                    <a:p>
                      <a:endParaRPr lang="fr-FR" sz="2800" dirty="0"/>
                    </a:p>
                  </a:txBody>
                  <a:tcPr/>
                </a:tc>
                <a:tc>
                  <a:txBody>
                    <a:bodyPr/>
                    <a:lstStyle/>
                    <a:p>
                      <a:pPr algn="ctr"/>
                      <a:endParaRPr lang="fr-FR" sz="2800" dirty="0">
                        <a:solidFill>
                          <a:srgbClr val="FFC000"/>
                        </a:solidFill>
                      </a:endParaRPr>
                    </a:p>
                  </a:txBody>
                  <a:tcPr/>
                </a:tc>
                <a:tc>
                  <a:txBody>
                    <a:bodyPr/>
                    <a:lstStyle/>
                    <a:p>
                      <a:pPr algn="ctr"/>
                      <a:endParaRPr lang="fr-FR" sz="2000" b="1" dirty="0">
                        <a:solidFill>
                          <a:srgbClr val="7030A0"/>
                        </a:solidFill>
                      </a:endParaRPr>
                    </a:p>
                  </a:txBody>
                  <a:tcPr/>
                </a:tc>
                <a:extLst>
                  <a:ext uri="{0D108BD9-81ED-4DB2-BD59-A6C34878D82A}">
                    <a16:rowId xmlns:a16="http://schemas.microsoft.com/office/drawing/2014/main" val="3966562314"/>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92939174"/>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400" dirty="0">
                          <a:solidFill>
                            <a:srgbClr val="FF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182515876"/>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rgbClr val="7030A0"/>
                        </a:solidFill>
                      </a:endParaRPr>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1+4-2</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pic>
        <p:nvPicPr>
          <p:cNvPr id="8" name="Imag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0715" y="126883"/>
            <a:ext cx="1663366" cy="1419526"/>
          </a:xfrm>
          <a:prstGeom prst="rect">
            <a:avLst/>
          </a:prstGeom>
          <a:noFill/>
        </p:spPr>
      </p:pic>
      <p:sp>
        <p:nvSpPr>
          <p:cNvPr id="10" name="Rectangle à coins arrondis 9"/>
          <p:cNvSpPr/>
          <p:nvPr/>
        </p:nvSpPr>
        <p:spPr>
          <a:xfrm>
            <a:off x="6968836" y="1598278"/>
            <a:ext cx="5067119" cy="1228050"/>
          </a:xfrm>
          <a:prstGeom prst="roundRect">
            <a:avLst/>
          </a:prstGeom>
          <a:solidFill>
            <a:srgbClr val="EA51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bg1"/>
                </a:solidFill>
              </a:rPr>
              <a:t>Vous recourez à un financement</a:t>
            </a:r>
          </a:p>
          <a:p>
            <a:pPr algn="ctr"/>
            <a:r>
              <a:rPr lang="fr-FR" sz="2800" dirty="0">
                <a:solidFill>
                  <a:schemeClr val="bg1"/>
                </a:solidFill>
              </a:rPr>
              <a:t>Soit un emprunt (6)</a:t>
            </a:r>
          </a:p>
          <a:p>
            <a:pPr algn="ctr"/>
            <a:r>
              <a:rPr lang="fr-FR" sz="2800" dirty="0">
                <a:solidFill>
                  <a:schemeClr val="bg1"/>
                </a:solidFill>
              </a:rPr>
              <a:t>Soit une subvention (1)</a:t>
            </a:r>
          </a:p>
        </p:txBody>
      </p:sp>
    </p:spTree>
    <p:extLst>
      <p:ext uri="{BB962C8B-B14F-4D97-AF65-F5344CB8AC3E}">
        <p14:creationId xmlns:p14="http://schemas.microsoft.com/office/powerpoint/2010/main" val="426861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t>Eléments de définition</a:t>
            </a:r>
          </a:p>
        </p:txBody>
      </p:sp>
      <p:sp>
        <p:nvSpPr>
          <p:cNvPr id="3" name="Espace réservé du contenu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2492672152"/>
              </p:ext>
            </p:extLst>
          </p:nvPr>
        </p:nvGraphicFramePr>
        <p:xfrm>
          <a:off x="334697" y="2474427"/>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611556363"/>
              </p:ext>
            </p:extLst>
          </p:nvPr>
        </p:nvGraphicFramePr>
        <p:xfrm>
          <a:off x="5273842" y="1690688"/>
          <a:ext cx="6601691" cy="3505200"/>
        </p:xfrm>
        <a:graphic>
          <a:graphicData uri="http://schemas.openxmlformats.org/drawingml/2006/table">
            <a:tbl>
              <a:tblPr firstRow="1" bandRow="1">
                <a:tableStyleId>{5940675A-B579-460E-94D1-54222C63F5DA}</a:tableStyleId>
              </a:tblPr>
              <a:tblGrid>
                <a:gridCol w="2031733">
                  <a:extLst>
                    <a:ext uri="{9D8B030D-6E8A-4147-A177-3AD203B41FA5}">
                      <a16:colId xmlns:a16="http://schemas.microsoft.com/office/drawing/2014/main" val="2677520285"/>
                    </a:ext>
                  </a:extLst>
                </a:gridCol>
                <a:gridCol w="1341850">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4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400" dirty="0"/>
                    </a:p>
                  </a:txBody>
                  <a:tcPr/>
                </a:tc>
                <a:tc>
                  <a:txBody>
                    <a:bodyPr/>
                    <a:lstStyle/>
                    <a:p>
                      <a:r>
                        <a:rPr lang="fr-FR" sz="1400" dirty="0"/>
                        <a:t>     Capital social</a:t>
                      </a:r>
                    </a:p>
                  </a:txBody>
                  <a:tcPr/>
                </a:tc>
                <a:tc>
                  <a:txBody>
                    <a:bodyPr/>
                    <a:lstStyle/>
                    <a:p>
                      <a:pPr algn="ctr"/>
                      <a:r>
                        <a:rPr lang="fr-FR" sz="1600" b="1" dirty="0">
                          <a:solidFill>
                            <a:schemeClr val="accent2">
                              <a:lumMod val="75000"/>
                            </a:schemeClr>
                          </a:solidFill>
                        </a:rPr>
                        <a:t> </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4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4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400" dirty="0"/>
                    </a:p>
                  </a:txBody>
                  <a:tcPr/>
                </a:tc>
                <a:tc>
                  <a:txBody>
                    <a:bodyPr/>
                    <a:lstStyle/>
                    <a:p>
                      <a:r>
                        <a:rPr lang="fr-FR" sz="1800" b="1" dirty="0"/>
                        <a:t>Dettes</a:t>
                      </a:r>
                      <a:endParaRPr lang="fr-FR" sz="1800" dirty="0"/>
                    </a:p>
                  </a:txBody>
                  <a:tcPr/>
                </a:tc>
                <a:tc>
                  <a:txBody>
                    <a:bodyPr/>
                    <a:lstStyle/>
                    <a:p>
                      <a:pPr algn="ctr"/>
                      <a:endParaRPr lang="fr-FR" sz="14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400" dirty="0"/>
                    </a:p>
                  </a:txBody>
                  <a:tcPr/>
                </a:tc>
                <a:tc>
                  <a:txBody>
                    <a:bodyPr/>
                    <a:lstStyle/>
                    <a:p>
                      <a:r>
                        <a:rPr lang="fr-FR" sz="1400" dirty="0"/>
                        <a:t>    Emprunt</a:t>
                      </a:r>
                    </a:p>
                  </a:txBody>
                  <a:tcPr/>
                </a:tc>
                <a:tc>
                  <a:txBody>
                    <a:bodyPr/>
                    <a:lstStyle/>
                    <a:p>
                      <a:pPr algn="ctr"/>
                      <a:endParaRPr lang="fr-FR" sz="1400" dirty="0"/>
                    </a:p>
                  </a:txBody>
                  <a:tcPr/>
                </a:tc>
                <a:extLst>
                  <a:ext uri="{0D108BD9-81ED-4DB2-BD59-A6C34878D82A}">
                    <a16:rowId xmlns:a16="http://schemas.microsoft.com/office/drawing/2014/main" val="3789537937"/>
                  </a:ext>
                </a:extLst>
              </a:tr>
              <a:tr h="189911">
                <a:tc>
                  <a:txBody>
                    <a:bodyPr/>
                    <a:lstStyle/>
                    <a:p>
                      <a:r>
                        <a:rPr lang="fr-FR" sz="1400" dirty="0"/>
                        <a:t>Disponibilité / trésorerie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4"/>
                        </a:solidFill>
                      </a:endParaRPr>
                    </a:p>
                  </a:txBody>
                  <a:tcPr/>
                </a:tc>
                <a:tc>
                  <a:txBody>
                    <a:bodyPr/>
                    <a:lstStyle/>
                    <a:p>
                      <a:r>
                        <a:rPr lang="fr-FR" sz="1400" dirty="0"/>
                        <a:t>    Dettes fournisseur</a:t>
                      </a:r>
                    </a:p>
                  </a:txBody>
                  <a:tcPr/>
                </a:tc>
                <a:tc>
                  <a:txBody>
                    <a:bodyPr/>
                    <a:lstStyle/>
                    <a:p>
                      <a:pPr algn="ctr"/>
                      <a:endParaRPr lang="fr-FR" sz="14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Tree>
    <p:extLst>
      <p:ext uri="{BB962C8B-B14F-4D97-AF65-F5344CB8AC3E}">
        <p14:creationId xmlns:p14="http://schemas.microsoft.com/office/powerpoint/2010/main" val="30418164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Recours à un financement – 01/04 (corrigé) </a:t>
            </a:r>
          </a:p>
        </p:txBody>
      </p:sp>
      <p:graphicFrame>
        <p:nvGraphicFramePr>
          <p:cNvPr id="3" name="Tableau 2"/>
          <p:cNvGraphicFramePr>
            <a:graphicFrameLocks noGrp="1"/>
          </p:cNvGraphicFramePr>
          <p:nvPr>
            <p:extLst>
              <p:ext uri="{D42A27DB-BD31-4B8C-83A1-F6EECF244321}">
                <p14:modId xmlns:p14="http://schemas.microsoft.com/office/powerpoint/2010/main" val="1428374953"/>
              </p:ext>
            </p:extLst>
          </p:nvPr>
        </p:nvGraphicFramePr>
        <p:xfrm>
          <a:off x="318655" y="1046984"/>
          <a:ext cx="6490855" cy="17170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01/04</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r>
                        <a:rPr lang="fr-FR" sz="2400" dirty="0"/>
                        <a:t>Trésorerie </a:t>
                      </a:r>
                    </a:p>
                  </a:txBody>
                  <a:tcPr/>
                </a:tc>
                <a:tc>
                  <a:txBody>
                    <a:bodyPr/>
                    <a:lstStyle/>
                    <a:p>
                      <a:pPr algn="ctr"/>
                      <a:r>
                        <a:rPr lang="fr-FR" dirty="0">
                          <a:solidFill>
                            <a:srgbClr val="FFC000"/>
                          </a:solidFill>
                        </a:rPr>
                        <a:t>6</a:t>
                      </a:r>
                    </a:p>
                  </a:txBody>
                  <a:tcPr/>
                </a:tc>
                <a:tc>
                  <a:txBody>
                    <a:bodyPr/>
                    <a:lstStyle/>
                    <a:p>
                      <a:pPr algn="ctr"/>
                      <a:endParaRPr lang="fr-FR" dirty="0"/>
                    </a:p>
                  </a:txBody>
                  <a:tcPr/>
                </a:tc>
                <a:extLst>
                  <a:ext uri="{0D108BD9-81ED-4DB2-BD59-A6C34878D82A}">
                    <a16:rowId xmlns:a16="http://schemas.microsoft.com/office/drawing/2014/main" val="650671"/>
                  </a:ext>
                </a:extLst>
              </a:tr>
              <a:tr h="327849">
                <a:tc>
                  <a:txBody>
                    <a:bodyPr/>
                    <a:lstStyle/>
                    <a:p>
                      <a:r>
                        <a:rPr lang="fr-FR" sz="2800" dirty="0"/>
                        <a:t>    </a:t>
                      </a:r>
                      <a:r>
                        <a:rPr lang="fr-FR" sz="2400" dirty="0"/>
                        <a:t>Emprunt bancaire</a:t>
                      </a:r>
                      <a:endParaRPr lang="fr-FR" sz="2800" dirty="0"/>
                    </a:p>
                  </a:txBody>
                  <a:tcPr/>
                </a:tc>
                <a:tc>
                  <a:txBody>
                    <a:bodyPr/>
                    <a:lstStyle/>
                    <a:p>
                      <a:pPr algn="ctr"/>
                      <a:endParaRPr lang="fr-FR" sz="2800" dirty="0">
                        <a:solidFill>
                          <a:srgbClr val="FFC000"/>
                        </a:solidFill>
                      </a:endParaRPr>
                    </a:p>
                  </a:txBody>
                  <a:tcPr/>
                </a:tc>
                <a:tc>
                  <a:txBody>
                    <a:bodyPr/>
                    <a:lstStyle/>
                    <a:p>
                      <a:pPr algn="ctr"/>
                      <a:r>
                        <a:rPr lang="fr-FR" sz="2000" b="1" dirty="0">
                          <a:solidFill>
                            <a:srgbClr val="7030A0"/>
                          </a:solidFill>
                        </a:rPr>
                        <a:t>6</a:t>
                      </a:r>
                    </a:p>
                  </a:txBody>
                  <a:tcPr/>
                </a:tc>
                <a:extLst>
                  <a:ext uri="{0D108BD9-81ED-4DB2-BD59-A6C34878D82A}">
                    <a16:rowId xmlns:a16="http://schemas.microsoft.com/office/drawing/2014/main" val="3966562314"/>
                  </a:ext>
                </a:extLst>
              </a:tr>
              <a:tr h="370840">
                <a:tc gridSpan="3">
                  <a:txBody>
                    <a:bodyPr/>
                    <a:lstStyle/>
                    <a:p>
                      <a:pPr algn="ctr"/>
                      <a:r>
                        <a:rPr lang="fr-FR" dirty="0"/>
                        <a:t>Emprunt bancaire contracté</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004722478"/>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400" dirty="0">
                          <a:solidFill>
                            <a:srgbClr val="FF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034922592"/>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rgbClr val="7030A0"/>
                          </a:solidFill>
                        </a:rPr>
                        <a:t>6</a:t>
                      </a:r>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1+4-2+6</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pic>
        <p:nvPicPr>
          <p:cNvPr id="8" name="Imag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0715" y="126883"/>
            <a:ext cx="1663366" cy="1419526"/>
          </a:xfrm>
          <a:prstGeom prst="rect">
            <a:avLst/>
          </a:prstGeom>
          <a:noFill/>
        </p:spPr>
      </p:pic>
      <p:sp>
        <p:nvSpPr>
          <p:cNvPr id="10" name="Rectangle à coins arrondis 9"/>
          <p:cNvSpPr/>
          <p:nvPr/>
        </p:nvSpPr>
        <p:spPr>
          <a:xfrm>
            <a:off x="6968836" y="1598278"/>
            <a:ext cx="5067119" cy="1228050"/>
          </a:xfrm>
          <a:prstGeom prst="roundRect">
            <a:avLst/>
          </a:prstGeom>
          <a:solidFill>
            <a:srgbClr val="EA51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bg1"/>
                </a:solidFill>
              </a:rPr>
              <a:t>Vous recourez à un financement</a:t>
            </a:r>
          </a:p>
          <a:p>
            <a:pPr algn="ctr"/>
            <a:r>
              <a:rPr lang="fr-FR" sz="2800" b="1" dirty="0">
                <a:solidFill>
                  <a:schemeClr val="bg1"/>
                </a:solidFill>
              </a:rPr>
              <a:t>Soit un emprunt (6)</a:t>
            </a:r>
          </a:p>
          <a:p>
            <a:pPr algn="ctr"/>
            <a:r>
              <a:rPr lang="fr-FR" sz="2800" strike="sngStrike" dirty="0">
                <a:solidFill>
                  <a:schemeClr val="bg1"/>
                </a:solidFill>
              </a:rPr>
              <a:t>Soit une subvention (1)</a:t>
            </a:r>
          </a:p>
        </p:txBody>
      </p:sp>
      <p:sp>
        <p:nvSpPr>
          <p:cNvPr id="9" name="Flèche courbée vers la droite 8"/>
          <p:cNvSpPr/>
          <p:nvPr/>
        </p:nvSpPr>
        <p:spPr>
          <a:xfrm rot="19667142">
            <a:off x="5175346" y="1608515"/>
            <a:ext cx="1200524" cy="5596531"/>
          </a:xfrm>
          <a:prstGeom prst="curvedRightArrow">
            <a:avLst>
              <a:gd name="adj1" fmla="val 15234"/>
              <a:gd name="adj2" fmla="val 21781"/>
              <a:gd name="adj3" fmla="val 39917"/>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courbée vers la droite 10"/>
          <p:cNvSpPr/>
          <p:nvPr/>
        </p:nvSpPr>
        <p:spPr>
          <a:xfrm rot="18279176">
            <a:off x="7801615" y="1227878"/>
            <a:ext cx="1278739" cy="6936452"/>
          </a:xfrm>
          <a:prstGeom prst="curvedRightArrow">
            <a:avLst>
              <a:gd name="adj1" fmla="val 15234"/>
              <a:gd name="adj2" fmla="val 21781"/>
              <a:gd name="adj3" fmla="val 39917"/>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0811550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Achat de champagne - 02/04 </a:t>
            </a:r>
          </a:p>
        </p:txBody>
      </p:sp>
      <p:graphicFrame>
        <p:nvGraphicFramePr>
          <p:cNvPr id="3" name="Tableau 2"/>
          <p:cNvGraphicFramePr>
            <a:graphicFrameLocks noGrp="1"/>
          </p:cNvGraphicFramePr>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endParaRPr lang="fr-FR" sz="2800" dirty="0"/>
                    </a:p>
                  </a:txBody>
                  <a:tcPr/>
                </a:tc>
                <a:tc>
                  <a:txBody>
                    <a:bodyPr/>
                    <a:lstStyle/>
                    <a:p>
                      <a:pPr algn="ctr"/>
                      <a:endParaRPr lang="fr-FR" sz="2800" dirty="0">
                        <a:solidFill>
                          <a:srgbClr val="C00000"/>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algn="ctr"/>
                      <a:endParaRPr lang="fr-FR" sz="2800" dirty="0">
                        <a:solidFill>
                          <a:srgbClr val="FFC000"/>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357564001"/>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360342005"/>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r>
                        <a:rPr lang="fr-FR" sz="1800" b="1" dirty="0">
                          <a:solidFill>
                            <a:srgbClr val="7030A0"/>
                          </a:solidFill>
                        </a:rPr>
                        <a:t>6</a:t>
                      </a:r>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1+4-2+6</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7" name="Rectangle à coins arrondis 6"/>
          <p:cNvSpPr/>
          <p:nvPr/>
        </p:nvSpPr>
        <p:spPr>
          <a:xfrm>
            <a:off x="7128165" y="1598278"/>
            <a:ext cx="4907790" cy="1228050"/>
          </a:xfrm>
          <a:prstGeom prst="roundRect">
            <a:avLst/>
          </a:prstGeom>
          <a:solidFill>
            <a:srgbClr val="EEBA3C"/>
          </a:solidFill>
          <a:ln>
            <a:solidFill>
              <a:srgbClr val="7B5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pouvez acheter du champagne (5)</a:t>
            </a:r>
          </a:p>
        </p:txBody>
      </p:sp>
      <p:pic>
        <p:nvPicPr>
          <p:cNvPr id="4" name="Image 3"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515600" y="360446"/>
            <a:ext cx="1541546" cy="1429937"/>
          </a:xfrm>
          <a:prstGeom prst="rect">
            <a:avLst/>
          </a:prstGeom>
          <a:noFill/>
          <a:ln>
            <a:noFill/>
          </a:ln>
        </p:spPr>
      </p:pic>
    </p:spTree>
    <p:extLst>
      <p:ext uri="{BB962C8B-B14F-4D97-AF65-F5344CB8AC3E}">
        <p14:creationId xmlns:p14="http://schemas.microsoft.com/office/powerpoint/2010/main" val="2373238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Achat de champagne - 02/04  (corrigé)</a:t>
            </a:r>
          </a:p>
        </p:txBody>
      </p:sp>
      <p:graphicFrame>
        <p:nvGraphicFramePr>
          <p:cNvPr id="3" name="Tableau 2"/>
          <p:cNvGraphicFramePr>
            <a:graphicFrameLocks noGrp="1"/>
          </p:cNvGraphicFramePr>
          <p:nvPr>
            <p:extLst>
              <p:ext uri="{D42A27DB-BD31-4B8C-83A1-F6EECF244321}">
                <p14:modId xmlns:p14="http://schemas.microsoft.com/office/powerpoint/2010/main" val="1323492511"/>
              </p:ext>
            </p:extLst>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02/04</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r>
                        <a:rPr lang="fr-FR" sz="2800" dirty="0"/>
                        <a:t>Achat de M/ses</a:t>
                      </a:r>
                      <a:r>
                        <a:rPr lang="fr-FR" sz="2800" baseline="0" dirty="0"/>
                        <a:t> (truites)</a:t>
                      </a:r>
                      <a:endParaRPr lang="fr-FR" sz="2800" dirty="0"/>
                    </a:p>
                  </a:txBody>
                  <a:tcPr/>
                </a:tc>
                <a:tc>
                  <a:txBody>
                    <a:bodyPr/>
                    <a:lstStyle/>
                    <a:p>
                      <a:pPr algn="ctr"/>
                      <a:r>
                        <a:rPr lang="fr-FR" sz="2800" dirty="0">
                          <a:solidFill>
                            <a:srgbClr val="C00000"/>
                          </a:solidFill>
                        </a:rPr>
                        <a:t>5</a:t>
                      </a: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r>
                        <a:rPr lang="fr-FR" sz="2800" dirty="0"/>
                        <a:t>    Trésorerie</a:t>
                      </a:r>
                    </a:p>
                  </a:txBody>
                  <a:tcPr/>
                </a:tc>
                <a:tc>
                  <a:txBody>
                    <a:bodyPr/>
                    <a:lstStyle/>
                    <a:p>
                      <a:pPr algn="ctr"/>
                      <a:endParaRPr lang="fr-FR" sz="2800" dirty="0"/>
                    </a:p>
                  </a:txBody>
                  <a:tcPr/>
                </a:tc>
                <a:tc>
                  <a:txBody>
                    <a:bodyPr/>
                    <a:lstStyle/>
                    <a:p>
                      <a:pPr algn="ctr"/>
                      <a:r>
                        <a:rPr lang="fr-FR" sz="2800" dirty="0">
                          <a:solidFill>
                            <a:srgbClr val="FFC000"/>
                          </a:solidFill>
                        </a:rPr>
                        <a:t>5</a:t>
                      </a:r>
                    </a:p>
                  </a:txBody>
                  <a:tcPr/>
                </a:tc>
                <a:extLst>
                  <a:ext uri="{0D108BD9-81ED-4DB2-BD59-A6C34878D82A}">
                    <a16:rowId xmlns:a16="http://schemas.microsoft.com/office/drawing/2014/main" val="1262906119"/>
                  </a:ext>
                </a:extLst>
              </a:tr>
              <a:tr h="370840">
                <a:tc gridSpan="3">
                  <a:txBody>
                    <a:bodyPr/>
                    <a:lstStyle/>
                    <a:p>
                      <a:pPr algn="ctr"/>
                      <a:r>
                        <a:rPr lang="fr-FR" dirty="0"/>
                        <a:t>Achat de champagne</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941106503"/>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847259116"/>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436901">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59907">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r>
                        <a:rPr lang="fr-FR" sz="1800" b="1" dirty="0">
                          <a:solidFill>
                            <a:srgbClr val="7030A0"/>
                          </a:solidFill>
                        </a:rPr>
                        <a:t>6</a:t>
                      </a:r>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1+4-2+6-5</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9" name="Rectangle à coins arrondis 8"/>
          <p:cNvSpPr/>
          <p:nvPr/>
        </p:nvSpPr>
        <p:spPr>
          <a:xfrm>
            <a:off x="7128165" y="1598278"/>
            <a:ext cx="4907790" cy="1228050"/>
          </a:xfrm>
          <a:prstGeom prst="roundRect">
            <a:avLst/>
          </a:prstGeom>
          <a:solidFill>
            <a:srgbClr val="EEBA3C"/>
          </a:solidFill>
          <a:ln>
            <a:solidFill>
              <a:srgbClr val="7B5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pouvez acheter du champagne (5)</a:t>
            </a:r>
          </a:p>
        </p:txBody>
      </p:sp>
      <p:pic>
        <p:nvPicPr>
          <p:cNvPr id="10" name="Image 9"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515600" y="360446"/>
            <a:ext cx="1541546" cy="1429937"/>
          </a:xfrm>
          <a:prstGeom prst="rect">
            <a:avLst/>
          </a:prstGeom>
          <a:noFill/>
          <a:ln>
            <a:noFill/>
          </a:ln>
        </p:spPr>
      </p:pic>
    </p:spTree>
    <p:extLst>
      <p:ext uri="{BB962C8B-B14F-4D97-AF65-F5344CB8AC3E}">
        <p14:creationId xmlns:p14="http://schemas.microsoft.com/office/powerpoint/2010/main" val="1141097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94" y="-278579"/>
            <a:ext cx="11714504" cy="1325563"/>
          </a:xfrm>
        </p:spPr>
        <p:txBody>
          <a:bodyPr/>
          <a:lstStyle/>
          <a:p>
            <a:r>
              <a:rPr lang="fr-FR" dirty="0"/>
              <a:t>Vente de truite ou champagne – 30/04   </a:t>
            </a:r>
          </a:p>
        </p:txBody>
      </p:sp>
      <p:graphicFrame>
        <p:nvGraphicFramePr>
          <p:cNvPr id="3" name="Tableau 2"/>
          <p:cNvGraphicFramePr>
            <a:graphicFrameLocks noGrp="1"/>
          </p:cNvGraphicFramePr>
          <p:nvPr>
            <p:extLst>
              <p:ext uri="{D42A27DB-BD31-4B8C-83A1-F6EECF244321}">
                <p14:modId xmlns:p14="http://schemas.microsoft.com/office/powerpoint/2010/main" val="2575056275"/>
              </p:ext>
            </p:extLst>
          </p:nvPr>
        </p:nvGraphicFramePr>
        <p:xfrm>
          <a:off x="318655" y="1046984"/>
          <a:ext cx="6490855" cy="1704237"/>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30/04</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endParaRPr lang="fr-FR" sz="2400" dirty="0">
                        <a:solidFill>
                          <a:schemeClr val="accent4">
                            <a:lumMod val="75000"/>
                          </a:schemeClr>
                        </a:solidFill>
                      </a:endParaRPr>
                    </a:p>
                  </a:txBody>
                  <a:tcPr/>
                </a:tc>
                <a:tc>
                  <a:txBody>
                    <a:bodyPr/>
                    <a:lstStyle/>
                    <a:p>
                      <a:pPr algn="ctr"/>
                      <a:endParaRPr lang="fr-FR" sz="2400" dirty="0"/>
                    </a:p>
                  </a:txBody>
                  <a:tcPr/>
                </a:tc>
                <a:extLst>
                  <a:ext uri="{0D108BD9-81ED-4DB2-BD59-A6C34878D82A}">
                    <a16:rowId xmlns:a16="http://schemas.microsoft.com/office/drawing/2014/main" val="650671"/>
                  </a:ext>
                </a:extLst>
              </a:tr>
              <a:tr h="505357">
                <a:tc>
                  <a:txBody>
                    <a:bodyPr/>
                    <a:lstStyle/>
                    <a:p>
                      <a:endParaRPr lang="fr-FR" sz="2400" dirty="0"/>
                    </a:p>
                  </a:txBody>
                  <a:tcPr/>
                </a:tc>
                <a:tc>
                  <a:txBody>
                    <a:bodyPr/>
                    <a:lstStyle/>
                    <a:p>
                      <a:pPr algn="ctr"/>
                      <a:endParaRPr lang="fr-FR" sz="2400" dirty="0">
                        <a:solidFill>
                          <a:srgbClr val="FFC000"/>
                        </a:solidFill>
                      </a:endParaRPr>
                    </a:p>
                  </a:txBody>
                  <a:tcPr/>
                </a:tc>
                <a:tc>
                  <a:txBody>
                    <a:bodyPr/>
                    <a:lstStyle/>
                    <a:p>
                      <a:pPr algn="ctr"/>
                      <a:endParaRPr lang="fr-FR" sz="2400" dirty="0">
                        <a:solidFill>
                          <a:srgbClr val="00B050"/>
                        </a:solidFill>
                      </a:endParaRPr>
                    </a:p>
                  </a:txBody>
                  <a:tcPr/>
                </a:tc>
                <a:extLst>
                  <a:ext uri="{0D108BD9-81ED-4DB2-BD59-A6C34878D82A}">
                    <a16:rowId xmlns:a16="http://schemas.microsoft.com/office/drawing/2014/main" val="3966562314"/>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126353686"/>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solidFill>
                            <a:srgbClr val="C00000"/>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201742298"/>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r>
                        <a:rPr lang="fr-FR" sz="1800" b="1" dirty="0">
                          <a:solidFill>
                            <a:srgbClr val="7030A0"/>
                          </a:solidFill>
                        </a:rPr>
                        <a:t>6</a:t>
                      </a:r>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1+4-2+6-5</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0" name="Rectangle à coins arrondis 9"/>
          <p:cNvSpPr/>
          <p:nvPr/>
        </p:nvSpPr>
        <p:spPr>
          <a:xfrm>
            <a:off x="7128165" y="1046984"/>
            <a:ext cx="4907790" cy="1779344"/>
          </a:xfrm>
          <a:prstGeom prst="roundRect">
            <a:avLst/>
          </a:prstGeom>
          <a:solidFill>
            <a:srgbClr val="64C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vendez soit :</a:t>
            </a:r>
          </a:p>
          <a:p>
            <a:pPr algn="ctr"/>
            <a:r>
              <a:rPr lang="fr-FR" sz="1600" dirty="0">
                <a:solidFill>
                  <a:schemeClr val="tx1"/>
                </a:solidFill>
              </a:rPr>
              <a:t> </a:t>
            </a:r>
          </a:p>
          <a:p>
            <a:pPr algn="ctr"/>
            <a:r>
              <a:rPr lang="fr-FR" sz="2800" dirty="0">
                <a:solidFill>
                  <a:schemeClr val="tx1"/>
                </a:solidFill>
              </a:rPr>
              <a:t>Champagne (7)</a:t>
            </a:r>
          </a:p>
          <a:p>
            <a:pPr algn="ctr"/>
            <a:r>
              <a:rPr lang="fr-FR" sz="2800" dirty="0">
                <a:solidFill>
                  <a:schemeClr val="tx1"/>
                </a:solidFill>
              </a:rPr>
              <a:t>Truite (4)</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7475" y="214076"/>
            <a:ext cx="658090" cy="1206498"/>
          </a:xfrm>
          <a:prstGeom prst="rect">
            <a:avLst/>
          </a:prstGeom>
        </p:spPr>
      </p:pic>
    </p:spTree>
    <p:extLst>
      <p:ext uri="{BB962C8B-B14F-4D97-AF65-F5344CB8AC3E}">
        <p14:creationId xmlns:p14="http://schemas.microsoft.com/office/powerpoint/2010/main" val="2401777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94" y="-278579"/>
            <a:ext cx="11714504" cy="1325563"/>
          </a:xfrm>
        </p:spPr>
        <p:txBody>
          <a:bodyPr/>
          <a:lstStyle/>
          <a:p>
            <a:r>
              <a:rPr lang="fr-FR" dirty="0"/>
              <a:t>Vente de truite ou champagne – 30/04 (corrigé)  </a:t>
            </a:r>
          </a:p>
        </p:txBody>
      </p:sp>
      <p:graphicFrame>
        <p:nvGraphicFramePr>
          <p:cNvPr id="3" name="Tableau 2"/>
          <p:cNvGraphicFramePr>
            <a:graphicFrameLocks noGrp="1"/>
          </p:cNvGraphicFramePr>
          <p:nvPr>
            <p:extLst>
              <p:ext uri="{D42A27DB-BD31-4B8C-83A1-F6EECF244321}">
                <p14:modId xmlns:p14="http://schemas.microsoft.com/office/powerpoint/2010/main" val="4156073323"/>
              </p:ext>
            </p:extLst>
          </p:nvPr>
        </p:nvGraphicFramePr>
        <p:xfrm>
          <a:off x="318655" y="1046984"/>
          <a:ext cx="6490855" cy="1790597"/>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sz="2400" dirty="0"/>
                        <a:t>30/04</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r>
                        <a:rPr lang="fr-FR" sz="2400" dirty="0"/>
                        <a:t>Trésorerie</a:t>
                      </a:r>
                    </a:p>
                  </a:txBody>
                  <a:tcPr/>
                </a:tc>
                <a:tc>
                  <a:txBody>
                    <a:bodyPr/>
                    <a:lstStyle/>
                    <a:p>
                      <a:pPr algn="ctr"/>
                      <a:r>
                        <a:rPr lang="fr-FR" sz="2400" dirty="0">
                          <a:solidFill>
                            <a:srgbClr val="FFC000"/>
                          </a:solidFill>
                        </a:rPr>
                        <a:t>7</a:t>
                      </a:r>
                    </a:p>
                  </a:txBody>
                  <a:tcPr/>
                </a:tc>
                <a:tc>
                  <a:txBody>
                    <a:bodyPr/>
                    <a:lstStyle/>
                    <a:p>
                      <a:pPr algn="ctr"/>
                      <a:endParaRPr lang="fr-FR" sz="2400" dirty="0"/>
                    </a:p>
                  </a:txBody>
                  <a:tcPr/>
                </a:tc>
                <a:extLst>
                  <a:ext uri="{0D108BD9-81ED-4DB2-BD59-A6C34878D82A}">
                    <a16:rowId xmlns:a16="http://schemas.microsoft.com/office/drawing/2014/main" val="650671"/>
                  </a:ext>
                </a:extLst>
              </a:tr>
              <a:tr h="505357">
                <a:tc>
                  <a:txBody>
                    <a:bodyPr/>
                    <a:lstStyle/>
                    <a:p>
                      <a:r>
                        <a:rPr lang="fr-FR" sz="2400" dirty="0"/>
                        <a:t>   Vente de marchandises</a:t>
                      </a:r>
                    </a:p>
                  </a:txBody>
                  <a:tcPr/>
                </a:tc>
                <a:tc>
                  <a:txBody>
                    <a:bodyPr/>
                    <a:lstStyle/>
                    <a:p>
                      <a:pPr algn="ctr"/>
                      <a:endParaRPr lang="fr-FR" sz="2400" dirty="0">
                        <a:solidFill>
                          <a:srgbClr val="FFC000"/>
                        </a:solidFill>
                      </a:endParaRPr>
                    </a:p>
                  </a:txBody>
                  <a:tcPr/>
                </a:tc>
                <a:tc>
                  <a:txBody>
                    <a:bodyPr/>
                    <a:lstStyle/>
                    <a:p>
                      <a:pPr algn="ctr"/>
                      <a:r>
                        <a:rPr lang="fr-FR" sz="2400" dirty="0">
                          <a:solidFill>
                            <a:srgbClr val="00B050"/>
                          </a:solidFill>
                        </a:rPr>
                        <a:t>7</a:t>
                      </a:r>
                    </a:p>
                  </a:txBody>
                  <a:tcPr/>
                </a:tc>
                <a:extLst>
                  <a:ext uri="{0D108BD9-81ED-4DB2-BD59-A6C34878D82A}">
                    <a16:rowId xmlns:a16="http://schemas.microsoft.com/office/drawing/2014/main" val="3966562314"/>
                  </a:ext>
                </a:extLst>
              </a:tr>
              <a:tr h="370840">
                <a:tc gridSpan="3">
                  <a:txBody>
                    <a:bodyPr/>
                    <a:lstStyle/>
                    <a:p>
                      <a:pPr algn="ctr"/>
                      <a:r>
                        <a:rPr lang="fr-FR" dirty="0"/>
                        <a:t>Vente de champagne</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068987897"/>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 + 7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solidFill>
                            <a:srgbClr val="C00000"/>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871998170"/>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r>
                        <a:rPr lang="fr-FR" sz="1800" b="1" dirty="0">
                          <a:solidFill>
                            <a:srgbClr val="7030A0"/>
                          </a:solidFill>
                        </a:rPr>
                        <a:t>6</a:t>
                      </a:r>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1+4-2+6-5+7</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3" name="Rectangle à coins arrondis 12"/>
          <p:cNvSpPr/>
          <p:nvPr/>
        </p:nvSpPr>
        <p:spPr>
          <a:xfrm>
            <a:off x="7128165" y="1046984"/>
            <a:ext cx="4907790" cy="1779344"/>
          </a:xfrm>
          <a:prstGeom prst="roundRect">
            <a:avLst/>
          </a:prstGeom>
          <a:solidFill>
            <a:srgbClr val="64C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vendez soit :</a:t>
            </a:r>
          </a:p>
          <a:p>
            <a:pPr algn="ctr"/>
            <a:r>
              <a:rPr lang="fr-FR" sz="1600" dirty="0">
                <a:solidFill>
                  <a:schemeClr val="tx1"/>
                </a:solidFill>
              </a:rPr>
              <a:t> </a:t>
            </a:r>
          </a:p>
          <a:p>
            <a:pPr algn="ctr"/>
            <a:r>
              <a:rPr lang="fr-FR" sz="2800" b="1" dirty="0">
                <a:solidFill>
                  <a:schemeClr val="tx1"/>
                </a:solidFill>
              </a:rPr>
              <a:t>Champagne (7)</a:t>
            </a:r>
          </a:p>
          <a:p>
            <a:pPr algn="ctr"/>
            <a:r>
              <a:rPr lang="fr-FR" sz="2800" strike="sngStrike" dirty="0">
                <a:solidFill>
                  <a:schemeClr val="tx1"/>
                </a:solidFill>
              </a:rPr>
              <a:t>Truite (4)</a:t>
            </a: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67475" y="214076"/>
            <a:ext cx="658090" cy="1206498"/>
          </a:xfrm>
          <a:prstGeom prst="rect">
            <a:avLst/>
          </a:prstGeom>
        </p:spPr>
      </p:pic>
    </p:spTree>
    <p:extLst>
      <p:ext uri="{BB962C8B-B14F-4D97-AF65-F5344CB8AC3E}">
        <p14:creationId xmlns:p14="http://schemas.microsoft.com/office/powerpoint/2010/main" val="3969287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04798"/>
            <a:ext cx="12192000" cy="1325563"/>
          </a:xfrm>
        </p:spPr>
        <p:txBody>
          <a:bodyPr>
            <a:normAutofit/>
          </a:bodyPr>
          <a:lstStyle/>
          <a:p>
            <a:r>
              <a:rPr lang="fr-FR" sz="4000" dirty="0"/>
              <a:t>Échéance de remboursement d’emprunt (04/09)  </a:t>
            </a:r>
          </a:p>
        </p:txBody>
      </p:sp>
      <p:graphicFrame>
        <p:nvGraphicFramePr>
          <p:cNvPr id="3" name="Tableau 2"/>
          <p:cNvGraphicFramePr>
            <a:graphicFrameLocks noGrp="1"/>
          </p:cNvGraphicFramePr>
          <p:nvPr>
            <p:extLst>
              <p:ext uri="{D42A27DB-BD31-4B8C-83A1-F6EECF244321}">
                <p14:modId xmlns:p14="http://schemas.microsoft.com/office/powerpoint/2010/main" val="2541152256"/>
              </p:ext>
            </p:extLst>
          </p:nvPr>
        </p:nvGraphicFramePr>
        <p:xfrm>
          <a:off x="318655" y="1046984"/>
          <a:ext cx="6490855" cy="211328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endParaRPr lang="fr-FR" sz="2400" b="1" dirty="0">
                        <a:solidFill>
                          <a:srgbClr val="7030A0"/>
                        </a:solidFill>
                      </a:endParaRPr>
                    </a:p>
                  </a:txBody>
                  <a:tcPr/>
                </a:tc>
                <a:tc>
                  <a:txBody>
                    <a:bodyPr/>
                    <a:lstStyle/>
                    <a:p>
                      <a:pPr algn="ctr"/>
                      <a:endParaRPr lang="fr-FR" sz="2400" dirty="0"/>
                    </a:p>
                  </a:txBody>
                  <a:tcPr/>
                </a:tc>
                <a:extLst>
                  <a:ext uri="{0D108BD9-81ED-4DB2-BD59-A6C34878D82A}">
                    <a16:rowId xmlns:a16="http://schemas.microsoft.com/office/drawing/2014/main" val="650671"/>
                  </a:ext>
                </a:extLst>
              </a:tr>
              <a:tr h="370840">
                <a:tc>
                  <a:txBody>
                    <a:bodyPr/>
                    <a:lstStyle/>
                    <a:p>
                      <a:endParaRPr lang="fr-FR" sz="2400" dirty="0"/>
                    </a:p>
                  </a:txBody>
                  <a:tcPr/>
                </a:tc>
                <a:tc>
                  <a:txBody>
                    <a:bodyPr/>
                    <a:lstStyle/>
                    <a:p>
                      <a:pPr algn="ctr"/>
                      <a:endParaRPr lang="fr-FR" sz="2400" dirty="0">
                        <a:solidFill>
                          <a:srgbClr val="FF0000"/>
                        </a:solidFill>
                      </a:endParaRPr>
                    </a:p>
                  </a:txBody>
                  <a:tcPr/>
                </a:tc>
                <a:tc>
                  <a:txBody>
                    <a:bodyPr/>
                    <a:lstStyle/>
                    <a:p>
                      <a:pPr algn="ctr"/>
                      <a:endParaRPr lang="fr-FR" sz="2400" dirty="0"/>
                    </a:p>
                  </a:txBody>
                  <a:tcPr/>
                </a:tc>
                <a:extLst>
                  <a:ext uri="{0D108BD9-81ED-4DB2-BD59-A6C34878D82A}">
                    <a16:rowId xmlns:a16="http://schemas.microsoft.com/office/drawing/2014/main" val="2810294744"/>
                  </a:ext>
                </a:extLst>
              </a:tr>
              <a:tr h="327849">
                <a:tc>
                  <a:txBody>
                    <a:bodyPr/>
                    <a:lstStyle/>
                    <a:p>
                      <a:endParaRPr lang="fr-FR" sz="2400" dirty="0"/>
                    </a:p>
                  </a:txBody>
                  <a:tcPr/>
                </a:tc>
                <a:tc>
                  <a:txBody>
                    <a:bodyPr/>
                    <a:lstStyle/>
                    <a:p>
                      <a:pPr algn="ctr"/>
                      <a:endParaRPr lang="fr-FR" sz="2400" dirty="0">
                        <a:solidFill>
                          <a:srgbClr val="FFC000"/>
                        </a:solidFill>
                      </a:endParaRPr>
                    </a:p>
                  </a:txBody>
                  <a:tcPr/>
                </a:tc>
                <a:tc>
                  <a:txBody>
                    <a:bodyPr/>
                    <a:lstStyle/>
                    <a:p>
                      <a:pPr algn="ctr"/>
                      <a:endParaRPr lang="fr-FR" sz="2400" b="1" dirty="0">
                        <a:solidFill>
                          <a:schemeClr val="accent4">
                            <a:lumMod val="60000"/>
                            <a:lumOff val="40000"/>
                          </a:schemeClr>
                        </a:solidFill>
                      </a:endParaRPr>
                    </a:p>
                  </a:txBody>
                  <a:tcPr/>
                </a:tc>
                <a:extLst>
                  <a:ext uri="{0D108BD9-81ED-4DB2-BD59-A6C34878D82A}">
                    <a16:rowId xmlns:a16="http://schemas.microsoft.com/office/drawing/2014/main" val="3966562314"/>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441252796"/>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400" dirty="0">
                          <a:solidFill>
                            <a:srgbClr val="FF0000"/>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305803186"/>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659263">
                  <a:extLst>
                    <a:ext uri="{9D8B030D-6E8A-4147-A177-3AD203B41FA5}">
                      <a16:colId xmlns:a16="http://schemas.microsoft.com/office/drawing/2014/main" val="2677520285"/>
                    </a:ext>
                  </a:extLst>
                </a:gridCol>
                <a:gridCol w="1714320">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a:t>
                      </a:r>
                      <a:r>
                        <a:rPr lang="fr-FR" sz="1800" b="1" dirty="0" err="1"/>
                        <a:t>immo</a:t>
                      </a:r>
                      <a:r>
                        <a:rPr lang="fr-FR" sz="1800" b="1" dirty="0"/>
                        <a:t>.</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rgbClr val="7030A0"/>
                          </a:solidFill>
                        </a:rPr>
                        <a:t>6</a:t>
                      </a:r>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1+4-2+6-5+7</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pic>
        <p:nvPicPr>
          <p:cNvPr id="8" name="Imag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0715" y="126883"/>
            <a:ext cx="1663366" cy="1419526"/>
          </a:xfrm>
          <a:prstGeom prst="rect">
            <a:avLst/>
          </a:prstGeom>
          <a:noFill/>
        </p:spPr>
      </p:pic>
      <p:sp>
        <p:nvSpPr>
          <p:cNvPr id="10" name="Rectangle à coins arrondis 9"/>
          <p:cNvSpPr/>
          <p:nvPr/>
        </p:nvSpPr>
        <p:spPr>
          <a:xfrm>
            <a:off x="7128165" y="1598278"/>
            <a:ext cx="4907790" cy="1228050"/>
          </a:xfrm>
          <a:prstGeom prst="roundRect">
            <a:avLst/>
          </a:prstGeom>
          <a:solidFill>
            <a:srgbClr val="EA51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bg1"/>
                </a:solidFill>
              </a:rPr>
              <a:t>Vous remboursez l’emprunt : </a:t>
            </a:r>
          </a:p>
          <a:p>
            <a:pPr algn="ctr"/>
            <a:r>
              <a:rPr lang="fr-FR" sz="2800" dirty="0">
                <a:solidFill>
                  <a:schemeClr val="bg1"/>
                </a:solidFill>
              </a:rPr>
              <a:t>3 de capital emprunté</a:t>
            </a:r>
          </a:p>
          <a:p>
            <a:pPr algn="ctr"/>
            <a:r>
              <a:rPr lang="fr-FR" sz="2800" dirty="0">
                <a:solidFill>
                  <a:schemeClr val="bg1"/>
                </a:solidFill>
              </a:rPr>
              <a:t>+ 1 de charge d’intérêts</a:t>
            </a:r>
          </a:p>
        </p:txBody>
      </p:sp>
    </p:spTree>
    <p:extLst>
      <p:ext uri="{BB962C8B-B14F-4D97-AF65-F5344CB8AC3E}">
        <p14:creationId xmlns:p14="http://schemas.microsoft.com/office/powerpoint/2010/main" val="730030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0715" y="126883"/>
            <a:ext cx="1663366" cy="1419526"/>
          </a:xfrm>
          <a:prstGeom prst="rect">
            <a:avLst/>
          </a:prstGeom>
          <a:noFill/>
        </p:spPr>
      </p:pic>
      <p:sp>
        <p:nvSpPr>
          <p:cNvPr id="2" name="Titre 1"/>
          <p:cNvSpPr>
            <a:spLocks noGrp="1"/>
          </p:cNvSpPr>
          <p:nvPr>
            <p:ph type="title"/>
          </p:nvPr>
        </p:nvSpPr>
        <p:spPr>
          <a:xfrm>
            <a:off x="0" y="-304798"/>
            <a:ext cx="12192000" cy="1325563"/>
          </a:xfrm>
        </p:spPr>
        <p:txBody>
          <a:bodyPr>
            <a:normAutofit/>
          </a:bodyPr>
          <a:lstStyle/>
          <a:p>
            <a:r>
              <a:rPr lang="fr-FR" sz="4000" dirty="0"/>
              <a:t>Échéance de remboursement d’emprunt (04/09) corrigé</a:t>
            </a:r>
          </a:p>
        </p:txBody>
      </p:sp>
      <p:graphicFrame>
        <p:nvGraphicFramePr>
          <p:cNvPr id="3" name="Tableau 2"/>
          <p:cNvGraphicFramePr>
            <a:graphicFrameLocks noGrp="1"/>
          </p:cNvGraphicFramePr>
          <p:nvPr>
            <p:extLst>
              <p:ext uri="{D42A27DB-BD31-4B8C-83A1-F6EECF244321}">
                <p14:modId xmlns:p14="http://schemas.microsoft.com/office/powerpoint/2010/main" val="918676881"/>
              </p:ext>
            </p:extLst>
          </p:nvPr>
        </p:nvGraphicFramePr>
        <p:xfrm>
          <a:off x="318655" y="1046984"/>
          <a:ext cx="6490855" cy="211328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04/09</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r>
                        <a:rPr lang="fr-FR" sz="2400" dirty="0"/>
                        <a:t>Emprunt bancaire</a:t>
                      </a:r>
                    </a:p>
                  </a:txBody>
                  <a:tcPr/>
                </a:tc>
                <a:tc>
                  <a:txBody>
                    <a:bodyPr/>
                    <a:lstStyle/>
                    <a:p>
                      <a:pPr algn="ctr"/>
                      <a:r>
                        <a:rPr lang="fr-FR" sz="2400" b="1" dirty="0">
                          <a:solidFill>
                            <a:srgbClr val="7030A0"/>
                          </a:solidFill>
                        </a:rPr>
                        <a:t>3</a:t>
                      </a:r>
                    </a:p>
                  </a:txBody>
                  <a:tcPr/>
                </a:tc>
                <a:tc>
                  <a:txBody>
                    <a:bodyPr/>
                    <a:lstStyle/>
                    <a:p>
                      <a:pPr algn="ctr"/>
                      <a:endParaRPr lang="fr-FR" sz="2400" dirty="0"/>
                    </a:p>
                  </a:txBody>
                  <a:tcPr/>
                </a:tc>
                <a:extLst>
                  <a:ext uri="{0D108BD9-81ED-4DB2-BD59-A6C34878D82A}">
                    <a16:rowId xmlns:a16="http://schemas.microsoft.com/office/drawing/2014/main" val="650671"/>
                  </a:ext>
                </a:extLst>
              </a:tr>
              <a:tr h="370840">
                <a:tc>
                  <a:txBody>
                    <a:bodyPr/>
                    <a:lstStyle/>
                    <a:p>
                      <a:r>
                        <a:rPr lang="fr-FR" sz="2400" dirty="0"/>
                        <a:t>Charges d’intérêts</a:t>
                      </a:r>
                    </a:p>
                  </a:txBody>
                  <a:tcPr/>
                </a:tc>
                <a:tc>
                  <a:txBody>
                    <a:bodyPr/>
                    <a:lstStyle/>
                    <a:p>
                      <a:pPr algn="l"/>
                      <a:r>
                        <a:rPr lang="fr-FR" sz="2400" dirty="0">
                          <a:solidFill>
                            <a:srgbClr val="FF0000"/>
                          </a:solidFill>
                        </a:rPr>
                        <a:t>1</a:t>
                      </a:r>
                    </a:p>
                  </a:txBody>
                  <a:tcPr/>
                </a:tc>
                <a:tc>
                  <a:txBody>
                    <a:bodyPr/>
                    <a:lstStyle/>
                    <a:p>
                      <a:pPr algn="ctr"/>
                      <a:endParaRPr lang="fr-FR" sz="2400" dirty="0"/>
                    </a:p>
                  </a:txBody>
                  <a:tcPr/>
                </a:tc>
                <a:extLst>
                  <a:ext uri="{0D108BD9-81ED-4DB2-BD59-A6C34878D82A}">
                    <a16:rowId xmlns:a16="http://schemas.microsoft.com/office/drawing/2014/main" val="2810294744"/>
                  </a:ext>
                </a:extLst>
              </a:tr>
              <a:tr h="327849">
                <a:tc>
                  <a:txBody>
                    <a:bodyPr/>
                    <a:lstStyle/>
                    <a:p>
                      <a:r>
                        <a:rPr lang="fr-FR" sz="2400" dirty="0"/>
                        <a:t>    Trésorerie</a:t>
                      </a:r>
                    </a:p>
                  </a:txBody>
                  <a:tcPr/>
                </a:tc>
                <a:tc>
                  <a:txBody>
                    <a:bodyPr/>
                    <a:lstStyle/>
                    <a:p>
                      <a:pPr algn="ctr"/>
                      <a:endParaRPr lang="fr-FR" sz="2400" dirty="0">
                        <a:solidFill>
                          <a:srgbClr val="FFC000"/>
                        </a:solidFill>
                      </a:endParaRPr>
                    </a:p>
                  </a:txBody>
                  <a:tcPr/>
                </a:tc>
                <a:tc>
                  <a:txBody>
                    <a:bodyPr/>
                    <a:lstStyle/>
                    <a:p>
                      <a:pPr algn="ctr"/>
                      <a:r>
                        <a:rPr lang="fr-FR" sz="2400" b="1" dirty="0">
                          <a:solidFill>
                            <a:schemeClr val="accent4">
                              <a:lumMod val="60000"/>
                              <a:lumOff val="40000"/>
                            </a:schemeClr>
                          </a:solidFill>
                        </a:rPr>
                        <a:t>4</a:t>
                      </a:r>
                    </a:p>
                  </a:txBody>
                  <a:tcPr/>
                </a:tc>
                <a:extLst>
                  <a:ext uri="{0D108BD9-81ED-4DB2-BD59-A6C34878D82A}">
                    <a16:rowId xmlns:a16="http://schemas.microsoft.com/office/drawing/2014/main" val="3966562314"/>
                  </a:ext>
                </a:extLst>
              </a:tr>
              <a:tr h="370840">
                <a:tc gridSpan="3">
                  <a:txBody>
                    <a:bodyPr/>
                    <a:lstStyle/>
                    <a:p>
                      <a:pPr algn="ctr"/>
                      <a:r>
                        <a:rPr lang="fr-FR" dirty="0"/>
                        <a:t>Emprunt bancaire contracté</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182950151"/>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400" dirty="0">
                          <a:solidFill>
                            <a:srgbClr val="FF0000"/>
                          </a:solidFill>
                        </a:rPr>
                        <a:t>2+5+1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76366643"/>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659263">
                  <a:extLst>
                    <a:ext uri="{9D8B030D-6E8A-4147-A177-3AD203B41FA5}">
                      <a16:colId xmlns:a16="http://schemas.microsoft.com/office/drawing/2014/main" val="2677520285"/>
                    </a:ext>
                  </a:extLst>
                </a:gridCol>
                <a:gridCol w="1714320">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a:t>
                      </a:r>
                      <a:r>
                        <a:rPr lang="fr-FR" sz="1800" b="1" dirty="0" err="1"/>
                        <a:t>immo</a:t>
                      </a:r>
                      <a:r>
                        <a:rPr lang="fr-FR" sz="1800" b="1" dirty="0"/>
                        <a:t>.</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rgbClr val="7030A0"/>
                          </a:solidFill>
                        </a:rPr>
                        <a:t>6-3</a:t>
                      </a:r>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1+4-2+6+5+7-4</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0" name="Rectangle à coins arrondis 9"/>
          <p:cNvSpPr/>
          <p:nvPr/>
        </p:nvSpPr>
        <p:spPr>
          <a:xfrm>
            <a:off x="7128165" y="1598278"/>
            <a:ext cx="4907790" cy="1228050"/>
          </a:xfrm>
          <a:prstGeom prst="roundRect">
            <a:avLst/>
          </a:prstGeom>
          <a:solidFill>
            <a:srgbClr val="EA51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bg1"/>
                </a:solidFill>
              </a:rPr>
              <a:t>Vous remboursez l’emprunt : </a:t>
            </a:r>
          </a:p>
          <a:p>
            <a:pPr algn="ctr"/>
            <a:r>
              <a:rPr lang="fr-FR" sz="2800" dirty="0">
                <a:solidFill>
                  <a:schemeClr val="bg1"/>
                </a:solidFill>
              </a:rPr>
              <a:t>3 de capital emprunté</a:t>
            </a:r>
          </a:p>
          <a:p>
            <a:pPr algn="ctr"/>
            <a:r>
              <a:rPr lang="fr-FR" sz="2800" dirty="0">
                <a:solidFill>
                  <a:schemeClr val="bg1"/>
                </a:solidFill>
              </a:rPr>
              <a:t>+ 1 de charge d’intérêts</a:t>
            </a:r>
          </a:p>
        </p:txBody>
      </p:sp>
      <p:sp>
        <p:nvSpPr>
          <p:cNvPr id="9" name="Flèche courbée vers la droite 8"/>
          <p:cNvSpPr/>
          <p:nvPr/>
        </p:nvSpPr>
        <p:spPr>
          <a:xfrm rot="19650750">
            <a:off x="6209249" y="2496057"/>
            <a:ext cx="1200524" cy="4660304"/>
          </a:xfrm>
          <a:prstGeom prst="curvedRightArrow">
            <a:avLst>
              <a:gd name="adj1" fmla="val 15234"/>
              <a:gd name="adj2" fmla="val 21781"/>
              <a:gd name="adj3" fmla="val 39917"/>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courbée vers la droite 10"/>
          <p:cNvSpPr/>
          <p:nvPr/>
        </p:nvSpPr>
        <p:spPr>
          <a:xfrm rot="18191321">
            <a:off x="7332461" y="517995"/>
            <a:ext cx="1278739" cy="8006057"/>
          </a:xfrm>
          <a:prstGeom prst="curvedRightArrow">
            <a:avLst>
              <a:gd name="adj1" fmla="val 15234"/>
              <a:gd name="adj2" fmla="val 21781"/>
              <a:gd name="adj3" fmla="val 39917"/>
            </a:avLst>
          </a:prstGeom>
          <a:solidFill>
            <a:srgbClr val="7030A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Flèche courbée vers la droite 11"/>
          <p:cNvSpPr/>
          <p:nvPr/>
        </p:nvSpPr>
        <p:spPr>
          <a:xfrm rot="737747">
            <a:off x="3280146" y="1835235"/>
            <a:ext cx="792458" cy="3570367"/>
          </a:xfrm>
          <a:prstGeom prst="curvedRightArrow">
            <a:avLst>
              <a:gd name="adj1" fmla="val 15234"/>
              <a:gd name="adj2" fmla="val 21781"/>
              <a:gd name="adj3" fmla="val 3991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6636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1839074" cy="19410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Fin d’année 2 – établissement comptes annuels</a:t>
            </a:r>
          </a:p>
          <a:p>
            <a:pPr marL="742950" indent="-742950">
              <a:buAutoNum type="arabicParenR"/>
            </a:pPr>
            <a:r>
              <a:rPr lang="fr-FR" sz="3200" dirty="0"/>
              <a:t>Détermination du résultat </a:t>
            </a:r>
          </a:p>
          <a:p>
            <a:pPr marL="742950" indent="-742950">
              <a:buAutoNum type="arabicParenR"/>
            </a:pPr>
            <a:r>
              <a:rPr lang="fr-FR" sz="3200" dirty="0"/>
              <a:t>Dépôt du résultat en capitaux propres (réserves/RAN)</a:t>
            </a:r>
          </a:p>
          <a:p>
            <a:pPr marL="742950" indent="-742950">
              <a:buAutoNum type="arabicParenR"/>
            </a:pPr>
            <a:r>
              <a:rPr lang="fr-FR" sz="3200" dirty="0"/>
              <a:t>Vérification que total actif = total passif</a:t>
            </a:r>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p:txBody>
      </p:sp>
      <p:graphicFrame>
        <p:nvGraphicFramePr>
          <p:cNvPr id="5" name="Tableau 4"/>
          <p:cNvGraphicFramePr>
            <a:graphicFrameLocks noGrp="1"/>
          </p:cNvGraphicFramePr>
          <p:nvPr>
            <p:extLst>
              <p:ext uri="{D42A27DB-BD31-4B8C-83A1-F6EECF244321}">
                <p14:modId xmlns:p14="http://schemas.microsoft.com/office/powerpoint/2010/main" val="3428622243"/>
              </p:ext>
            </p:extLst>
          </p:nvPr>
        </p:nvGraphicFramePr>
        <p:xfrm>
          <a:off x="446993" y="3060546"/>
          <a:ext cx="4742872" cy="210997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55490">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718559457"/>
              </p:ext>
            </p:extLst>
          </p:nvPr>
        </p:nvGraphicFramePr>
        <p:xfrm>
          <a:off x="5402180" y="2344266"/>
          <a:ext cx="6601691" cy="3596640"/>
        </p:xfrm>
        <a:graphic>
          <a:graphicData uri="http://schemas.openxmlformats.org/drawingml/2006/table">
            <a:tbl>
              <a:tblPr firstRow="1" bandRow="1">
                <a:tableStyleId>{5940675A-B579-460E-94D1-54222C63F5DA}</a:tableStyleId>
              </a:tblPr>
              <a:tblGrid>
                <a:gridCol w="1677493">
                  <a:extLst>
                    <a:ext uri="{9D8B030D-6E8A-4147-A177-3AD203B41FA5}">
                      <a16:colId xmlns:a16="http://schemas.microsoft.com/office/drawing/2014/main" val="2677520285"/>
                    </a:ext>
                  </a:extLst>
                </a:gridCol>
                <a:gridCol w="1696090">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a:t>
                      </a:r>
                      <a:r>
                        <a:rPr lang="fr-FR" sz="1800" b="1" dirty="0" err="1"/>
                        <a:t>immob</a:t>
                      </a:r>
                      <a:r>
                        <a:rPr lang="fr-FR" sz="1800" b="1" dirty="0"/>
                        <a:t>.</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t>-3</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r>
                        <a:rPr lang="fr-FR" sz="1800" b="1" dirty="0">
                          <a:solidFill>
                            <a:srgbClr val="7030A0"/>
                          </a:solidFill>
                        </a:rPr>
                        <a:t>6-3</a:t>
                      </a:r>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1+4-2+6-5+7-4</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tx1"/>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Tree>
    <p:extLst>
      <p:ext uri="{BB962C8B-B14F-4D97-AF65-F5344CB8AC3E}">
        <p14:creationId xmlns:p14="http://schemas.microsoft.com/office/powerpoint/2010/main" val="2222697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1839074" cy="19410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Fin d’année 2 – établissement comptes annuels</a:t>
            </a:r>
          </a:p>
          <a:p>
            <a:pPr marL="742950" indent="-742950">
              <a:buAutoNum type="arabicParenR"/>
            </a:pPr>
            <a:r>
              <a:rPr lang="fr-FR" sz="3200" dirty="0"/>
              <a:t>Détermination du résultat </a:t>
            </a:r>
          </a:p>
          <a:p>
            <a:pPr marL="742950" indent="-742950">
              <a:buAutoNum type="arabicParenR"/>
            </a:pPr>
            <a:r>
              <a:rPr lang="fr-FR" sz="3200" dirty="0"/>
              <a:t>Dépôt du résultat en capitaux propres (réserves/RAN)</a:t>
            </a:r>
          </a:p>
          <a:p>
            <a:pPr marL="742950" indent="-742950">
              <a:buAutoNum type="arabicParenR"/>
            </a:pPr>
            <a:r>
              <a:rPr lang="fr-FR" sz="3200" dirty="0"/>
              <a:t>Vérification que total actif = total passif</a:t>
            </a:r>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r>
              <a:rPr lang="fr-FR" sz="2800" dirty="0"/>
              <a:t>On repart sur année 3 avec le bilan fin 1, et un compte de résultat vierge.</a:t>
            </a:r>
          </a:p>
          <a:p>
            <a:endParaRPr lang="fr-FR" sz="3200" dirty="0"/>
          </a:p>
        </p:txBody>
      </p:sp>
      <p:graphicFrame>
        <p:nvGraphicFramePr>
          <p:cNvPr id="5" name="Tableau 4"/>
          <p:cNvGraphicFramePr>
            <a:graphicFrameLocks noGrp="1"/>
          </p:cNvGraphicFramePr>
          <p:nvPr>
            <p:extLst>
              <p:ext uri="{D42A27DB-BD31-4B8C-83A1-F6EECF244321}">
                <p14:modId xmlns:p14="http://schemas.microsoft.com/office/powerpoint/2010/main" val="989364869"/>
              </p:ext>
            </p:extLst>
          </p:nvPr>
        </p:nvGraphicFramePr>
        <p:xfrm>
          <a:off x="479077" y="3028462"/>
          <a:ext cx="4742872" cy="2114638"/>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560158">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79326619"/>
              </p:ext>
            </p:extLst>
          </p:nvPr>
        </p:nvGraphicFramePr>
        <p:xfrm>
          <a:off x="5434264" y="2312182"/>
          <a:ext cx="6601691" cy="3596640"/>
        </p:xfrm>
        <a:graphic>
          <a:graphicData uri="http://schemas.openxmlformats.org/drawingml/2006/table">
            <a:tbl>
              <a:tblPr firstRow="1" bandRow="1">
                <a:tableStyleId>{5940675A-B579-460E-94D1-54222C63F5DA}</a:tableStyleId>
              </a:tblPr>
              <a:tblGrid>
                <a:gridCol w="1673118">
                  <a:extLst>
                    <a:ext uri="{9D8B030D-6E8A-4147-A177-3AD203B41FA5}">
                      <a16:colId xmlns:a16="http://schemas.microsoft.com/office/drawing/2014/main" val="2677520285"/>
                    </a:ext>
                  </a:extLst>
                </a:gridCol>
                <a:gridCol w="170046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a:solidFill>
                            <a:schemeClr val="bg1"/>
                          </a:solidFill>
                          <a:latin typeface="+mn-lt"/>
                          <a:ea typeface="+mn-ea"/>
                          <a:cs typeface="+mn-cs"/>
                        </a:rPr>
                        <a:t>Bilan</a:t>
                      </a:r>
                      <a:endParaRPr lang="fr-FR" sz="2800" b="1" kern="1200" dirty="0">
                        <a:solidFill>
                          <a:schemeClr val="bg1"/>
                        </a:solidFill>
                        <a:latin typeface="+mn-lt"/>
                        <a:ea typeface="+mn-ea"/>
                        <a:cs typeface="+mn-cs"/>
                      </a:endParaRP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a:solidFill>
                            <a:schemeClr val="tx1"/>
                          </a:solidFill>
                          <a:latin typeface="+mn-lt"/>
                          <a:ea typeface="+mn-ea"/>
                          <a:cs typeface="+mn-cs"/>
                        </a:rPr>
                        <a:t>Actif</a:t>
                      </a:r>
                      <a:endParaRPr lang="fr-FR" sz="2800" kern="1200" dirty="0">
                        <a:solidFill>
                          <a:schemeClr val="tx1"/>
                        </a:solidFill>
                        <a:latin typeface="+mn-lt"/>
                        <a:ea typeface="+mn-ea"/>
                        <a:cs typeface="+mn-cs"/>
                      </a:endParaRPr>
                    </a:p>
                  </a:txBody>
                  <a:tcPr/>
                </a:tc>
                <a:tc hMerge="1">
                  <a:txBody>
                    <a:bodyPr/>
                    <a:lstStyle/>
                    <a:p>
                      <a:endParaRPr lang="fr-FR" sz="1400" dirty="0"/>
                    </a:p>
                  </a:txBody>
                  <a:tcPr/>
                </a:tc>
                <a:tc gridSpan="2">
                  <a:txBody>
                    <a:bodyPr/>
                    <a:lstStyle/>
                    <a:p>
                      <a:pPr algn="ctr"/>
                      <a:r>
                        <a:rPr lang="fr-FR" sz="2800" kern="1200">
                          <a:solidFill>
                            <a:schemeClr val="tx1"/>
                          </a:solidFill>
                          <a:latin typeface="+mn-lt"/>
                          <a:ea typeface="+mn-ea"/>
                          <a:cs typeface="+mn-cs"/>
                        </a:rPr>
                        <a:t>Passif</a:t>
                      </a:r>
                      <a:endParaRPr lang="fr-FR" sz="2800" kern="1200" dirty="0">
                        <a:solidFill>
                          <a:schemeClr val="tx1"/>
                        </a:solidFill>
                        <a:latin typeface="+mn-lt"/>
                        <a:ea typeface="+mn-ea"/>
                        <a:cs typeface="+mn-cs"/>
                      </a:endParaRP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a:t>
                      </a:r>
                      <a:r>
                        <a:rPr lang="fr-FR" sz="1800" b="1" dirty="0" err="1"/>
                        <a:t>immob</a:t>
                      </a:r>
                      <a:endParaRPr lang="fr-FR" sz="1800" b="1" dirty="0"/>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t> </a:t>
                      </a:r>
                      <a:r>
                        <a:rPr lang="fr-FR" sz="1800" b="1"/>
                        <a:t>Capitaux propres</a:t>
                      </a:r>
                      <a:endParaRPr lang="fr-FR" sz="1800" b="1" dirty="0"/>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a:t>Immobilisation</a:t>
                      </a:r>
                      <a:endParaRPr lang="fr-FR" sz="1400" dirty="0"/>
                    </a:p>
                  </a:txBody>
                  <a:tcPr/>
                </a:tc>
                <a:tc>
                  <a:txBody>
                    <a:bodyPr/>
                    <a:lstStyle/>
                    <a:p>
                      <a:endParaRPr lang="fr-FR" sz="1800" dirty="0"/>
                    </a:p>
                  </a:txBody>
                  <a:tcPr/>
                </a:tc>
                <a:tc>
                  <a:txBody>
                    <a:bodyPr/>
                    <a:lstStyle/>
                    <a:p>
                      <a:r>
                        <a:rPr lang="fr-FR" sz="1400"/>
                        <a:t>     Capital social</a:t>
                      </a:r>
                      <a:endParaRPr lang="fr-FR" sz="1400" dirty="0"/>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a:t>Actif circulant</a:t>
                      </a:r>
                      <a:endParaRPr lang="fr-FR" sz="1800" b="1" dirty="0"/>
                    </a:p>
                  </a:txBody>
                  <a:tcPr/>
                </a:tc>
                <a:tc>
                  <a:txBody>
                    <a:bodyPr/>
                    <a:lstStyle/>
                    <a:p>
                      <a:endParaRPr lang="fr-FR" sz="1800" dirty="0"/>
                    </a:p>
                  </a:txBody>
                  <a:tcPr/>
                </a:tc>
                <a:tc>
                  <a:txBody>
                    <a:bodyPr/>
                    <a:lstStyle/>
                    <a:p>
                      <a:r>
                        <a:rPr lang="fr-FR" sz="1400"/>
                        <a:t>     Réserves</a:t>
                      </a:r>
                      <a:r>
                        <a:rPr lang="fr-FR" sz="1400" baseline="0"/>
                        <a:t> / RAN</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t>-3+3</a:t>
                      </a:r>
                    </a:p>
                  </a:txBody>
                  <a:tcPr/>
                </a:tc>
                <a:extLst>
                  <a:ext uri="{0D108BD9-81ED-4DB2-BD59-A6C34878D82A}">
                    <a16:rowId xmlns:a16="http://schemas.microsoft.com/office/drawing/2014/main" val="1762278740"/>
                  </a:ext>
                </a:extLst>
              </a:tr>
              <a:tr h="0">
                <a:tc>
                  <a:txBody>
                    <a:bodyPr/>
                    <a:lstStyle/>
                    <a:p>
                      <a:r>
                        <a:rPr lang="fr-FR" sz="1400"/>
                        <a:t>Stocks</a:t>
                      </a:r>
                      <a:endParaRPr lang="fr-FR" sz="1400" dirty="0"/>
                    </a:p>
                  </a:txBody>
                  <a:tcPr/>
                </a:tc>
                <a:tc>
                  <a:txBody>
                    <a:bodyPr/>
                    <a:lstStyle/>
                    <a:p>
                      <a:endParaRPr lang="fr-FR" sz="1800" dirty="0"/>
                    </a:p>
                  </a:txBody>
                  <a:tcPr/>
                </a:tc>
                <a:tc>
                  <a:txBody>
                    <a:bodyPr/>
                    <a:lstStyle/>
                    <a:p>
                      <a:r>
                        <a:rPr lang="fr-FR" sz="1800" b="1"/>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a:t>Créance</a:t>
                      </a:r>
                      <a:endParaRPr lang="fr-FR" sz="1400" dirty="0"/>
                    </a:p>
                  </a:txBody>
                  <a:tcPr/>
                </a:tc>
                <a:tc>
                  <a:txBody>
                    <a:bodyPr/>
                    <a:lstStyle/>
                    <a:p>
                      <a:endParaRPr lang="fr-FR" sz="1800" dirty="0"/>
                    </a:p>
                  </a:txBody>
                  <a:tcPr/>
                </a:tc>
                <a:tc>
                  <a:txBody>
                    <a:bodyPr/>
                    <a:lstStyle/>
                    <a:p>
                      <a:r>
                        <a:rPr lang="fr-FR" sz="1400"/>
                        <a:t>    Emprunt établ. Crédit</a:t>
                      </a:r>
                      <a:endParaRPr lang="fr-FR" sz="1400" dirty="0"/>
                    </a:p>
                  </a:txBody>
                  <a:tcPr/>
                </a:tc>
                <a:tc>
                  <a:txBody>
                    <a:bodyPr/>
                    <a:lstStyle/>
                    <a:p>
                      <a:pPr algn="ctr"/>
                      <a:r>
                        <a:rPr lang="fr-FR" sz="1800" dirty="0"/>
                        <a:t>6-3</a:t>
                      </a:r>
                    </a:p>
                  </a:txBody>
                  <a:tcPr/>
                </a:tc>
                <a:extLst>
                  <a:ext uri="{0D108BD9-81ED-4DB2-BD59-A6C34878D82A}">
                    <a16:rowId xmlns:a16="http://schemas.microsoft.com/office/drawing/2014/main" val="3789537937"/>
                  </a:ext>
                </a:extLst>
              </a:tr>
              <a:tr h="189911">
                <a:tc>
                  <a:txBody>
                    <a:bodyPr/>
                    <a:lstStyle/>
                    <a:p>
                      <a:r>
                        <a:rPr lang="fr-FR" sz="1400"/>
                        <a:t>Disponibilité</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7</a:t>
                      </a:r>
                    </a:p>
                  </a:txBody>
                  <a:tcPr/>
                </a:tc>
                <a:tc>
                  <a:txBody>
                    <a:bodyPr/>
                    <a:lstStyle/>
                    <a:p>
                      <a:r>
                        <a:rPr lang="fr-FR" sz="1400"/>
                        <a:t>    Dettes fournisseur</a:t>
                      </a:r>
                      <a:endParaRPr lang="fr-FR" sz="1400" dirty="0"/>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a:t>Total</a:t>
                      </a:r>
                      <a:r>
                        <a:rPr lang="fr-FR" sz="1800" b="1" baseline="0"/>
                        <a:t> actif</a:t>
                      </a:r>
                      <a:endParaRPr lang="fr-FR" sz="1800" b="1" dirty="0"/>
                    </a:p>
                  </a:txBody>
                  <a:tcPr/>
                </a:tc>
                <a:tc>
                  <a:txBody>
                    <a:bodyPr/>
                    <a:lstStyle/>
                    <a:p>
                      <a:pPr algn="ctr"/>
                      <a:r>
                        <a:rPr lang="fr-FR" sz="1800" b="1" dirty="0">
                          <a:solidFill>
                            <a:schemeClr val="tx1"/>
                          </a:solidFill>
                        </a:rPr>
                        <a:t>7</a:t>
                      </a:r>
                    </a:p>
                  </a:txBody>
                  <a:tcPr/>
                </a:tc>
                <a:tc>
                  <a:txBody>
                    <a:bodyPr/>
                    <a:lstStyle/>
                    <a:p>
                      <a:r>
                        <a:rPr lang="fr-FR" sz="1800" b="1"/>
                        <a:t>Total</a:t>
                      </a:r>
                      <a:r>
                        <a:rPr lang="fr-FR" sz="1800" b="1" baseline="0"/>
                        <a:t> Passif</a:t>
                      </a:r>
                      <a:endParaRPr lang="fr-FR" sz="1800" b="1" dirty="0"/>
                    </a:p>
                  </a:txBody>
                  <a:tcPr/>
                </a:tc>
                <a:tc>
                  <a:txBody>
                    <a:bodyPr/>
                    <a:lstStyle/>
                    <a:p>
                      <a:pPr algn="ctr"/>
                      <a:r>
                        <a:rPr lang="fr-FR" sz="1800" b="1" dirty="0"/>
                        <a:t>7</a:t>
                      </a:r>
                    </a:p>
                  </a:txBody>
                  <a:tcPr/>
                </a:tc>
                <a:extLst>
                  <a:ext uri="{0D108BD9-81ED-4DB2-BD59-A6C34878D82A}">
                    <a16:rowId xmlns:a16="http://schemas.microsoft.com/office/drawing/2014/main" val="253732826"/>
                  </a:ext>
                </a:extLst>
              </a:tr>
            </a:tbl>
          </a:graphicData>
        </a:graphic>
      </p:graphicFrame>
    </p:spTree>
    <p:extLst>
      <p:ext uri="{BB962C8B-B14F-4D97-AF65-F5344CB8AC3E}">
        <p14:creationId xmlns:p14="http://schemas.microsoft.com/office/powerpoint/2010/main" val="859047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Questions fin année 2</a:t>
            </a:r>
          </a:p>
        </p:txBody>
      </p:sp>
      <p:graphicFrame>
        <p:nvGraphicFramePr>
          <p:cNvPr id="3" name="Tableau 2"/>
          <p:cNvGraphicFramePr>
            <a:graphicFrameLocks noGrp="1"/>
          </p:cNvGraphicFramePr>
          <p:nvPr>
            <p:extLst>
              <p:ext uri="{D42A27DB-BD31-4B8C-83A1-F6EECF244321}">
                <p14:modId xmlns:p14="http://schemas.microsoft.com/office/powerpoint/2010/main" val="436464626"/>
              </p:ext>
            </p:extLst>
          </p:nvPr>
        </p:nvGraphicFramePr>
        <p:xfrm>
          <a:off x="244930" y="1056141"/>
          <a:ext cx="11638142" cy="4473001"/>
        </p:xfrm>
        <a:graphic>
          <a:graphicData uri="http://schemas.openxmlformats.org/drawingml/2006/table">
            <a:tbl>
              <a:tblPr firstRow="1" bandRow="1">
                <a:tableStyleId>{5940675A-B579-460E-94D1-54222C63F5DA}</a:tableStyleId>
              </a:tblPr>
              <a:tblGrid>
                <a:gridCol w="365195">
                  <a:extLst>
                    <a:ext uri="{9D8B030D-6E8A-4147-A177-3AD203B41FA5}">
                      <a16:colId xmlns:a16="http://schemas.microsoft.com/office/drawing/2014/main" val="704373496"/>
                    </a:ext>
                  </a:extLst>
                </a:gridCol>
                <a:gridCol w="2511422">
                  <a:extLst>
                    <a:ext uri="{9D8B030D-6E8A-4147-A177-3AD203B41FA5}">
                      <a16:colId xmlns:a16="http://schemas.microsoft.com/office/drawing/2014/main" val="2486906524"/>
                    </a:ext>
                  </a:extLst>
                </a:gridCol>
                <a:gridCol w="330362">
                  <a:extLst>
                    <a:ext uri="{9D8B030D-6E8A-4147-A177-3AD203B41FA5}">
                      <a16:colId xmlns:a16="http://schemas.microsoft.com/office/drawing/2014/main" val="84485141"/>
                    </a:ext>
                  </a:extLst>
                </a:gridCol>
                <a:gridCol w="2546256">
                  <a:extLst>
                    <a:ext uri="{9D8B030D-6E8A-4147-A177-3AD203B41FA5}">
                      <a16:colId xmlns:a16="http://schemas.microsoft.com/office/drawing/2014/main" val="1931138001"/>
                    </a:ext>
                  </a:extLst>
                </a:gridCol>
                <a:gridCol w="294853">
                  <a:extLst>
                    <a:ext uri="{9D8B030D-6E8A-4147-A177-3AD203B41FA5}">
                      <a16:colId xmlns:a16="http://schemas.microsoft.com/office/drawing/2014/main" val="1982268595"/>
                    </a:ext>
                  </a:extLst>
                </a:gridCol>
                <a:gridCol w="2713437">
                  <a:extLst>
                    <a:ext uri="{9D8B030D-6E8A-4147-A177-3AD203B41FA5}">
                      <a16:colId xmlns:a16="http://schemas.microsoft.com/office/drawing/2014/main" val="4190893791"/>
                    </a:ext>
                  </a:extLst>
                </a:gridCol>
                <a:gridCol w="426223">
                  <a:extLst>
                    <a:ext uri="{9D8B030D-6E8A-4147-A177-3AD203B41FA5}">
                      <a16:colId xmlns:a16="http://schemas.microsoft.com/office/drawing/2014/main" val="2831326402"/>
                    </a:ext>
                  </a:extLst>
                </a:gridCol>
                <a:gridCol w="2450394">
                  <a:extLst>
                    <a:ext uri="{9D8B030D-6E8A-4147-A177-3AD203B41FA5}">
                      <a16:colId xmlns:a16="http://schemas.microsoft.com/office/drawing/2014/main" val="377946924"/>
                    </a:ext>
                  </a:extLst>
                </a:gridCol>
              </a:tblGrid>
              <a:tr h="398841">
                <a:tc gridSpan="8">
                  <a:txBody>
                    <a:bodyPr/>
                    <a:lstStyle/>
                    <a:p>
                      <a:r>
                        <a:rPr lang="fr-FR" dirty="0"/>
                        <a:t>La vente d’une marchandise aura un impact sur (cochez</a:t>
                      </a:r>
                      <a:r>
                        <a:rPr lang="fr-FR" baseline="0" dirty="0"/>
                        <a:t> la/les réponse(s))</a:t>
                      </a: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839363568"/>
                  </a:ext>
                </a:extLst>
              </a:tr>
              <a:tr h="341161">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Actif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Passif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Produit</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Charge</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967587"/>
                  </a:ext>
                </a:extLst>
              </a:tr>
              <a:tr h="370840">
                <a:tc gridSpan="8">
                  <a:txBody>
                    <a:bodyPr/>
                    <a:lstStyle/>
                    <a:p>
                      <a:r>
                        <a:rPr lang="fr-FR" dirty="0"/>
                        <a:t>Quelle est le montant de la dette restant à rembourser fin</a:t>
                      </a:r>
                      <a:r>
                        <a:rPr lang="fr-FR" baseline="0" dirty="0"/>
                        <a:t> année 2</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49570003"/>
                  </a:ext>
                </a:extLst>
              </a:tr>
              <a:tr h="370840">
                <a:tc gridSpan="8">
                  <a:txBody>
                    <a:bodyPr/>
                    <a:lstStyle/>
                    <a:p>
                      <a:r>
                        <a:rPr lang="fr-FR" dirty="0"/>
                        <a:t>……………………………..€</a:t>
                      </a:r>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681266"/>
                  </a:ext>
                </a:extLst>
              </a:tr>
              <a:tr h="370840">
                <a:tc gridSpan="8">
                  <a:txBody>
                    <a:bodyPr/>
                    <a:lstStyle/>
                    <a:p>
                      <a:r>
                        <a:rPr lang="fr-FR" dirty="0"/>
                        <a:t>Lors du remboursement de l’emprunt, quels sont les postes comptables impactés</a:t>
                      </a:r>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490892436"/>
                  </a:ext>
                </a:extLst>
              </a:tr>
              <a:tr h="370840">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Actif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Passif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Produit</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Charge</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060740"/>
                  </a:ext>
                </a:extLst>
              </a:tr>
              <a:tr h="370840">
                <a:tc gridSpan="8">
                  <a:txBody>
                    <a:bodyPr/>
                    <a:lstStyle/>
                    <a:p>
                      <a:r>
                        <a:rPr lang="fr-FR" dirty="0"/>
                        <a:t>Pourquoi l’entreprise comptabilise une dette et non une charge lorsqu’elle reçoit les</a:t>
                      </a:r>
                      <a:r>
                        <a:rPr lang="fr-FR" baseline="0" dirty="0"/>
                        <a:t> fonds d’un emprunt </a:t>
                      </a:r>
                      <a:endParaRPr lang="fr-FR" dirty="0"/>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2857244747"/>
                  </a:ext>
                </a:extLst>
              </a:tr>
              <a:tr h="370840">
                <a:tc gridSpan="8">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907328572"/>
                  </a:ext>
                </a:extLst>
              </a:tr>
              <a:tr h="370840">
                <a:tc gridSpan="8">
                  <a:txBody>
                    <a:bodyPr/>
                    <a:lstStyle/>
                    <a:p>
                      <a:r>
                        <a:rPr lang="fr-FR" dirty="0"/>
                        <a:t>A quoi correspond</a:t>
                      </a:r>
                      <a:r>
                        <a:rPr lang="fr-FR" baseline="0" dirty="0"/>
                        <a:t> le résultat </a:t>
                      </a:r>
                      <a:r>
                        <a:rPr lang="fr-FR" dirty="0"/>
                        <a:t>(cochez</a:t>
                      </a:r>
                      <a:r>
                        <a:rPr lang="fr-FR" baseline="0" dirty="0"/>
                        <a:t> la/les réponse(s))</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27817588"/>
                  </a:ext>
                </a:extLst>
              </a:tr>
              <a:tr h="370840">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∑Produits - ∑charges</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Aux</a:t>
                      </a:r>
                      <a:r>
                        <a:rPr lang="fr-FR" baseline="0" dirty="0"/>
                        <a:t> v</a:t>
                      </a:r>
                      <a:r>
                        <a:rPr lang="fr-FR" dirty="0"/>
                        <a:t>entes</a:t>
                      </a:r>
                    </a:p>
                  </a:txBody>
                  <a:tcPr>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gridSpan="3">
                  <a:txBody>
                    <a:bodyPr/>
                    <a:lstStyle/>
                    <a:p>
                      <a:pPr algn="r"/>
                      <a:r>
                        <a:rPr lang="fr-FR" dirty="0"/>
                        <a:t>Montant du résultat </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fr-FR" dirty="0"/>
                    </a:p>
                  </a:txBody>
                  <a:tcPr/>
                </a:tc>
                <a:tc hMerge="1">
                  <a:txBody>
                    <a:bodyPr/>
                    <a:lstStyle/>
                    <a:p>
                      <a:endParaRPr lang="fr-FR" dirty="0"/>
                    </a:p>
                  </a:txBody>
                  <a:tcPr/>
                </a:tc>
                <a:tc>
                  <a:txBody>
                    <a:bodyPr/>
                    <a:lstStyle/>
                    <a:p>
                      <a:pPr algn="r"/>
                      <a:r>
                        <a:rPr lang="fr-FR" dirty="0"/>
                        <a:t>……..…………………………..€</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6928365"/>
                  </a:ext>
                </a:extLst>
              </a:tr>
              <a:tr h="370840">
                <a:tc gridSpan="8">
                  <a:txBody>
                    <a:bodyPr/>
                    <a:lstStyle/>
                    <a:p>
                      <a:r>
                        <a:rPr lang="fr-FR" dirty="0"/>
                        <a:t>Comment s’appelle l’argent reçu d’une collectivité publique ?</a:t>
                      </a:r>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63081060"/>
                  </a:ext>
                </a:extLst>
              </a:tr>
              <a:tr h="370840">
                <a:tc gridSpan="8">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19413747"/>
                  </a:ext>
                </a:extLst>
              </a:tr>
            </a:tbl>
          </a:graphicData>
        </a:graphic>
      </p:graphicFrame>
    </p:spTree>
    <p:extLst>
      <p:ext uri="{BB962C8B-B14F-4D97-AF65-F5344CB8AC3E}">
        <p14:creationId xmlns:p14="http://schemas.microsoft.com/office/powerpoint/2010/main" val="388176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Les écritures comptables </a:t>
            </a:r>
          </a:p>
        </p:txBody>
      </p:sp>
      <p:sp>
        <p:nvSpPr>
          <p:cNvPr id="3" name="Espace réservé du contenu 2"/>
          <p:cNvSpPr>
            <a:spLocks noGrp="1"/>
          </p:cNvSpPr>
          <p:nvPr>
            <p:ph idx="1"/>
          </p:nvPr>
        </p:nvSpPr>
        <p:spPr/>
        <p:txBody>
          <a:bodyPr/>
          <a:lstStyle/>
          <a:p>
            <a:pPr marL="0" indent="0">
              <a:buNone/>
            </a:pPr>
            <a:r>
              <a:rPr lang="fr-FR" u="sng" dirty="0"/>
              <a:t>Définition</a:t>
            </a:r>
            <a:r>
              <a:rPr lang="fr-FR" dirty="0"/>
              <a:t> : Traduction des évènements économiques en comptabilité</a:t>
            </a:r>
          </a:p>
        </p:txBody>
      </p:sp>
      <p:graphicFrame>
        <p:nvGraphicFramePr>
          <p:cNvPr id="4" name="Tableau 3"/>
          <p:cNvGraphicFramePr>
            <a:graphicFrameLocks noGrp="1"/>
          </p:cNvGraphicFramePr>
          <p:nvPr>
            <p:extLst>
              <p:ext uri="{D42A27DB-BD31-4B8C-83A1-F6EECF244321}">
                <p14:modId xmlns:p14="http://schemas.microsoft.com/office/powerpoint/2010/main" val="3787536861"/>
              </p:ext>
            </p:extLst>
          </p:nvPr>
        </p:nvGraphicFramePr>
        <p:xfrm>
          <a:off x="2850572" y="2926874"/>
          <a:ext cx="6490855" cy="259080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sz="2800" dirty="0"/>
                        <a:t>Date</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800" dirty="0"/>
                    </a:p>
                  </a:txBody>
                  <a:tcPr/>
                </a:tc>
                <a:tc>
                  <a:txBody>
                    <a:bodyPr/>
                    <a:lstStyle/>
                    <a:p>
                      <a:pPr algn="ctr"/>
                      <a:r>
                        <a:rPr lang="fr-FR" sz="2800" dirty="0"/>
                        <a:t>Débit</a:t>
                      </a:r>
                    </a:p>
                  </a:txBody>
                  <a:tcPr/>
                </a:tc>
                <a:tc>
                  <a:txBody>
                    <a:bodyPr/>
                    <a:lstStyle/>
                    <a:p>
                      <a:pPr algn="ctr"/>
                      <a:r>
                        <a:rPr lang="fr-FR" sz="2800" dirty="0"/>
                        <a:t>Crédit</a:t>
                      </a:r>
                    </a:p>
                  </a:txBody>
                  <a:tcPr/>
                </a:tc>
                <a:extLst>
                  <a:ext uri="{0D108BD9-81ED-4DB2-BD59-A6C34878D82A}">
                    <a16:rowId xmlns:a16="http://schemas.microsoft.com/office/drawing/2014/main" val="650671"/>
                  </a:ext>
                </a:extLst>
              </a:tr>
              <a:tr h="511191">
                <a:tc>
                  <a:txBody>
                    <a:bodyPr/>
                    <a:lstStyle/>
                    <a:p>
                      <a:r>
                        <a:rPr lang="fr-FR" sz="2800" dirty="0"/>
                        <a:t>Elément débité </a:t>
                      </a:r>
                    </a:p>
                  </a:txBody>
                  <a:tcPr/>
                </a:tc>
                <a:tc>
                  <a:txBody>
                    <a:bodyPr/>
                    <a:lstStyle/>
                    <a:p>
                      <a:pPr algn="ctr"/>
                      <a:endParaRPr lang="fr-FR" sz="2800" dirty="0">
                        <a:solidFill>
                          <a:schemeClr val="accent4"/>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r>
                        <a:rPr lang="fr-FR" sz="2800" dirty="0"/>
                        <a:t>   Elément</a:t>
                      </a:r>
                      <a:r>
                        <a:rPr lang="fr-FR" sz="2800" baseline="0" dirty="0"/>
                        <a:t> crédité</a:t>
                      </a:r>
                      <a:endParaRPr lang="fr-FR" sz="2800" dirty="0"/>
                    </a:p>
                  </a:txBody>
                  <a:tcPr/>
                </a:tc>
                <a:tc>
                  <a:txBody>
                    <a:bodyPr/>
                    <a:lstStyle/>
                    <a:p>
                      <a:pPr algn="ctr"/>
                      <a:endParaRPr lang="fr-FR" sz="2800" dirty="0"/>
                    </a:p>
                  </a:txBody>
                  <a:tcPr/>
                </a:tc>
                <a:tc>
                  <a:txBody>
                    <a:bodyPr/>
                    <a:lstStyle/>
                    <a:p>
                      <a:pPr algn="ctr"/>
                      <a:endParaRPr lang="fr-FR" sz="2800" dirty="0">
                        <a:solidFill>
                          <a:schemeClr val="accent2">
                            <a:lumMod val="75000"/>
                          </a:schemeClr>
                        </a:solidFill>
                      </a:endParaRPr>
                    </a:p>
                  </a:txBody>
                  <a:tcPr/>
                </a:tc>
                <a:extLst>
                  <a:ext uri="{0D108BD9-81ED-4DB2-BD59-A6C34878D82A}">
                    <a16:rowId xmlns:a16="http://schemas.microsoft.com/office/drawing/2014/main" val="1262906119"/>
                  </a:ext>
                </a:extLst>
              </a:tr>
              <a:tr h="370840">
                <a:tc gridSpan="3">
                  <a:txBody>
                    <a:bodyPr/>
                    <a:lstStyle/>
                    <a:p>
                      <a:pPr algn="ctr"/>
                      <a:r>
                        <a:rPr lang="fr-FR" sz="2800" dirty="0"/>
                        <a:t>Libellé</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spTree>
    <p:extLst>
      <p:ext uri="{BB962C8B-B14F-4D97-AF65-F5344CB8AC3E}">
        <p14:creationId xmlns:p14="http://schemas.microsoft.com/office/powerpoint/2010/main" val="1321947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Questions fin année 2</a:t>
            </a:r>
          </a:p>
        </p:txBody>
      </p:sp>
      <p:graphicFrame>
        <p:nvGraphicFramePr>
          <p:cNvPr id="3" name="Tableau 2"/>
          <p:cNvGraphicFramePr>
            <a:graphicFrameLocks noGrp="1"/>
          </p:cNvGraphicFramePr>
          <p:nvPr>
            <p:extLst>
              <p:ext uri="{D42A27DB-BD31-4B8C-83A1-F6EECF244321}">
                <p14:modId xmlns:p14="http://schemas.microsoft.com/office/powerpoint/2010/main" val="3186582656"/>
              </p:ext>
            </p:extLst>
          </p:nvPr>
        </p:nvGraphicFramePr>
        <p:xfrm>
          <a:off x="244930" y="1056141"/>
          <a:ext cx="11638142" cy="4473001"/>
        </p:xfrm>
        <a:graphic>
          <a:graphicData uri="http://schemas.openxmlformats.org/drawingml/2006/table">
            <a:tbl>
              <a:tblPr firstRow="1" bandRow="1">
                <a:tableStyleId>{5940675A-B579-460E-94D1-54222C63F5DA}</a:tableStyleId>
              </a:tblPr>
              <a:tblGrid>
                <a:gridCol w="365195">
                  <a:extLst>
                    <a:ext uri="{9D8B030D-6E8A-4147-A177-3AD203B41FA5}">
                      <a16:colId xmlns:a16="http://schemas.microsoft.com/office/drawing/2014/main" val="704373496"/>
                    </a:ext>
                  </a:extLst>
                </a:gridCol>
                <a:gridCol w="2511422">
                  <a:extLst>
                    <a:ext uri="{9D8B030D-6E8A-4147-A177-3AD203B41FA5}">
                      <a16:colId xmlns:a16="http://schemas.microsoft.com/office/drawing/2014/main" val="2486906524"/>
                    </a:ext>
                  </a:extLst>
                </a:gridCol>
                <a:gridCol w="330362">
                  <a:extLst>
                    <a:ext uri="{9D8B030D-6E8A-4147-A177-3AD203B41FA5}">
                      <a16:colId xmlns:a16="http://schemas.microsoft.com/office/drawing/2014/main" val="84485141"/>
                    </a:ext>
                  </a:extLst>
                </a:gridCol>
                <a:gridCol w="2546256">
                  <a:extLst>
                    <a:ext uri="{9D8B030D-6E8A-4147-A177-3AD203B41FA5}">
                      <a16:colId xmlns:a16="http://schemas.microsoft.com/office/drawing/2014/main" val="1931138001"/>
                    </a:ext>
                  </a:extLst>
                </a:gridCol>
                <a:gridCol w="294853">
                  <a:extLst>
                    <a:ext uri="{9D8B030D-6E8A-4147-A177-3AD203B41FA5}">
                      <a16:colId xmlns:a16="http://schemas.microsoft.com/office/drawing/2014/main" val="1982268595"/>
                    </a:ext>
                  </a:extLst>
                </a:gridCol>
                <a:gridCol w="2713437">
                  <a:extLst>
                    <a:ext uri="{9D8B030D-6E8A-4147-A177-3AD203B41FA5}">
                      <a16:colId xmlns:a16="http://schemas.microsoft.com/office/drawing/2014/main" val="4190893791"/>
                    </a:ext>
                  </a:extLst>
                </a:gridCol>
                <a:gridCol w="426223">
                  <a:extLst>
                    <a:ext uri="{9D8B030D-6E8A-4147-A177-3AD203B41FA5}">
                      <a16:colId xmlns:a16="http://schemas.microsoft.com/office/drawing/2014/main" val="2831326402"/>
                    </a:ext>
                  </a:extLst>
                </a:gridCol>
                <a:gridCol w="2450394">
                  <a:extLst>
                    <a:ext uri="{9D8B030D-6E8A-4147-A177-3AD203B41FA5}">
                      <a16:colId xmlns:a16="http://schemas.microsoft.com/office/drawing/2014/main" val="377946924"/>
                    </a:ext>
                  </a:extLst>
                </a:gridCol>
              </a:tblGrid>
              <a:tr h="398841">
                <a:tc gridSpan="8">
                  <a:txBody>
                    <a:bodyPr/>
                    <a:lstStyle/>
                    <a:p>
                      <a:r>
                        <a:rPr lang="fr-FR"/>
                        <a:t>La vente d’une marchandise aura un impact sur (cochez</a:t>
                      </a:r>
                      <a:r>
                        <a:rPr lang="fr-FR" baseline="0"/>
                        <a:t> la/les réponse(s))</a:t>
                      </a: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839363568"/>
                  </a:ext>
                </a:extLst>
              </a:tr>
              <a:tr h="341161">
                <a:tc>
                  <a:txBody>
                    <a:bodyPr/>
                    <a:lstStyle/>
                    <a:p>
                      <a:r>
                        <a:rPr lang="fr-FR"/>
                        <a:t>X</a:t>
                      </a:r>
                      <a:endParaRPr lang="fr-FR" dirty="0"/>
                    </a:p>
                  </a:txBody>
                  <a:tcPr>
                    <a:lnB w="28575" cap="flat" cmpd="sng" algn="ctr">
                      <a:solidFill>
                        <a:schemeClr val="tx1"/>
                      </a:solidFill>
                      <a:prstDash val="solid"/>
                      <a:round/>
                      <a:headEnd type="none" w="med" len="med"/>
                      <a:tailEnd type="none" w="med" len="med"/>
                    </a:lnB>
                  </a:tcPr>
                </a:tc>
                <a:tc>
                  <a:txBody>
                    <a:bodyPr/>
                    <a:lstStyle/>
                    <a:p>
                      <a:r>
                        <a:rPr lang="fr-FR"/>
                        <a:t>Actif (augm. de tréso)</a:t>
                      </a:r>
                      <a:endParaRPr lang="fr-FR" dirty="0"/>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a:t>Passif</a:t>
                      </a:r>
                      <a:endParaRPr lang="fr-FR" dirty="0"/>
                    </a:p>
                  </a:txBody>
                  <a:tcPr>
                    <a:lnB w="28575" cap="flat" cmpd="sng" algn="ctr">
                      <a:solidFill>
                        <a:schemeClr val="tx1"/>
                      </a:solidFill>
                      <a:prstDash val="solid"/>
                      <a:round/>
                      <a:headEnd type="none" w="med" len="med"/>
                      <a:tailEnd type="none" w="med" len="med"/>
                    </a:lnB>
                  </a:tcPr>
                </a:tc>
                <a:tc>
                  <a:txBody>
                    <a:bodyPr/>
                    <a:lstStyle/>
                    <a:p>
                      <a:r>
                        <a:rPr lang="fr-FR"/>
                        <a:t>X</a:t>
                      </a:r>
                      <a:endParaRPr lang="fr-FR" dirty="0"/>
                    </a:p>
                  </a:txBody>
                  <a:tcPr>
                    <a:lnB w="28575" cap="flat" cmpd="sng" algn="ctr">
                      <a:solidFill>
                        <a:schemeClr val="tx1"/>
                      </a:solidFill>
                      <a:prstDash val="solid"/>
                      <a:round/>
                      <a:headEnd type="none" w="med" len="med"/>
                      <a:tailEnd type="none" w="med" len="med"/>
                    </a:lnB>
                  </a:tcPr>
                </a:tc>
                <a:tc>
                  <a:txBody>
                    <a:bodyPr/>
                    <a:lstStyle/>
                    <a:p>
                      <a:r>
                        <a:rPr lang="fr-FR"/>
                        <a:t>Produit (enrichissement)</a:t>
                      </a:r>
                      <a:endParaRPr lang="fr-FR" dirty="0"/>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a:t>Charge</a:t>
                      </a:r>
                      <a:endParaRPr lang="fr-FR"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967587"/>
                  </a:ext>
                </a:extLst>
              </a:tr>
              <a:tr h="370840">
                <a:tc gridSpan="8">
                  <a:txBody>
                    <a:bodyPr/>
                    <a:lstStyle/>
                    <a:p>
                      <a:r>
                        <a:rPr lang="fr-FR"/>
                        <a:t>Quelle est le montant de la dette restant à rembourser fin</a:t>
                      </a:r>
                      <a:r>
                        <a:rPr lang="fr-FR" baseline="0"/>
                        <a:t> année 2</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49570003"/>
                  </a:ext>
                </a:extLst>
              </a:tr>
              <a:tr h="370840">
                <a:tc gridSpan="8">
                  <a:txBody>
                    <a:bodyPr/>
                    <a:lstStyle/>
                    <a:p>
                      <a:r>
                        <a:rPr lang="fr-FR"/>
                        <a:t> 3</a:t>
                      </a:r>
                      <a:endParaRPr lang="fr-FR" dirty="0"/>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681266"/>
                  </a:ext>
                </a:extLst>
              </a:tr>
              <a:tr h="370840">
                <a:tc gridSpan="8">
                  <a:txBody>
                    <a:bodyPr/>
                    <a:lstStyle/>
                    <a:p>
                      <a:r>
                        <a:rPr lang="fr-FR"/>
                        <a:t>Lors du remboursement de l’emprunt, quels sont les postes comptables impactés</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490892436"/>
                  </a:ext>
                </a:extLst>
              </a:tr>
              <a:tr h="370840">
                <a:tc>
                  <a:txBody>
                    <a:bodyPr/>
                    <a:lstStyle/>
                    <a:p>
                      <a:r>
                        <a:rPr lang="fr-FR"/>
                        <a:t>X</a:t>
                      </a:r>
                      <a:endParaRPr lang="fr-FR" dirty="0"/>
                    </a:p>
                  </a:txBody>
                  <a:tcPr>
                    <a:lnB w="28575" cap="flat" cmpd="sng" algn="ctr">
                      <a:solidFill>
                        <a:schemeClr val="tx1"/>
                      </a:solidFill>
                      <a:prstDash val="solid"/>
                      <a:round/>
                      <a:headEnd type="none" w="med" len="med"/>
                      <a:tailEnd type="none" w="med" len="med"/>
                    </a:lnB>
                  </a:tcPr>
                </a:tc>
                <a:tc>
                  <a:txBody>
                    <a:bodyPr/>
                    <a:lstStyle/>
                    <a:p>
                      <a:r>
                        <a:rPr lang="fr-FR"/>
                        <a:t>Actif (baisse tréso)</a:t>
                      </a:r>
                      <a:endParaRPr lang="fr-FR" dirty="0"/>
                    </a:p>
                  </a:txBody>
                  <a:tcPr>
                    <a:lnB w="28575" cap="flat" cmpd="sng" algn="ctr">
                      <a:solidFill>
                        <a:schemeClr val="tx1"/>
                      </a:solidFill>
                      <a:prstDash val="solid"/>
                      <a:round/>
                      <a:headEnd type="none" w="med" len="med"/>
                      <a:tailEnd type="none" w="med" len="med"/>
                    </a:lnB>
                  </a:tcPr>
                </a:tc>
                <a:tc>
                  <a:txBody>
                    <a:bodyPr/>
                    <a:lstStyle/>
                    <a:p>
                      <a:r>
                        <a:rPr lang="fr-FR"/>
                        <a:t>X</a:t>
                      </a:r>
                      <a:endParaRPr lang="fr-FR" dirty="0"/>
                    </a:p>
                  </a:txBody>
                  <a:tcPr>
                    <a:lnB w="28575" cap="flat" cmpd="sng" algn="ctr">
                      <a:solidFill>
                        <a:schemeClr val="tx1"/>
                      </a:solidFill>
                      <a:prstDash val="solid"/>
                      <a:round/>
                      <a:headEnd type="none" w="med" len="med"/>
                      <a:tailEnd type="none" w="med" len="med"/>
                    </a:lnB>
                  </a:tcPr>
                </a:tc>
                <a:tc>
                  <a:txBody>
                    <a:bodyPr/>
                    <a:lstStyle/>
                    <a:p>
                      <a:r>
                        <a:rPr lang="fr-FR"/>
                        <a:t>Passif (baisse dettes)</a:t>
                      </a:r>
                      <a:endParaRPr lang="fr-FR" dirty="0"/>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a:t>Produit</a:t>
                      </a:r>
                      <a:endParaRPr lang="fr-FR" dirty="0"/>
                    </a:p>
                  </a:txBody>
                  <a:tcPr>
                    <a:lnB w="28575" cap="flat" cmpd="sng" algn="ctr">
                      <a:solidFill>
                        <a:schemeClr val="tx1"/>
                      </a:solidFill>
                      <a:prstDash val="solid"/>
                      <a:round/>
                      <a:headEnd type="none" w="med" len="med"/>
                      <a:tailEnd type="none" w="med" len="med"/>
                    </a:lnB>
                  </a:tcPr>
                </a:tc>
                <a:tc>
                  <a:txBody>
                    <a:bodyPr/>
                    <a:lstStyle/>
                    <a:p>
                      <a:r>
                        <a:rPr lang="fr-FR"/>
                        <a:t>X</a:t>
                      </a:r>
                      <a:endParaRPr lang="fr-FR" dirty="0"/>
                    </a:p>
                  </a:txBody>
                  <a:tcPr>
                    <a:lnB w="28575" cap="flat" cmpd="sng" algn="ctr">
                      <a:solidFill>
                        <a:schemeClr val="tx1"/>
                      </a:solidFill>
                      <a:prstDash val="solid"/>
                      <a:round/>
                      <a:headEnd type="none" w="med" len="med"/>
                      <a:tailEnd type="none" w="med" len="med"/>
                    </a:lnB>
                  </a:tcPr>
                </a:tc>
                <a:tc>
                  <a:txBody>
                    <a:bodyPr/>
                    <a:lstStyle/>
                    <a:p>
                      <a:r>
                        <a:rPr lang="fr-FR"/>
                        <a:t>Charge (intérêts)</a:t>
                      </a:r>
                      <a:endParaRPr lang="fr-FR"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060740"/>
                  </a:ext>
                </a:extLst>
              </a:tr>
              <a:tr h="370840">
                <a:tc gridSpan="8">
                  <a:txBody>
                    <a:bodyPr/>
                    <a:lstStyle/>
                    <a:p>
                      <a:r>
                        <a:rPr lang="fr-FR" dirty="0"/>
                        <a:t>Pourquoi l’entreprise comptabilise une dette et non une charge lorsqu’elle reçoit les</a:t>
                      </a:r>
                      <a:r>
                        <a:rPr lang="fr-FR" baseline="0" dirty="0"/>
                        <a:t> fonds d’un emprunt </a:t>
                      </a:r>
                      <a:endParaRPr lang="fr-FR" dirty="0"/>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2857244747"/>
                  </a:ext>
                </a:extLst>
              </a:tr>
              <a:tr h="370840">
                <a:tc gridSpan="8">
                  <a:txBody>
                    <a:bodyPr/>
                    <a:lstStyle/>
                    <a:p>
                      <a:r>
                        <a:rPr lang="fr-FR"/>
                        <a:t>Car les sommes seront remboursées</a:t>
                      </a:r>
                      <a:r>
                        <a:rPr lang="fr-FR" baseline="0"/>
                        <a:t> = pas d’enrichissement.</a:t>
                      </a:r>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907328572"/>
                  </a:ext>
                </a:extLst>
              </a:tr>
              <a:tr h="370840">
                <a:tc gridSpan="8">
                  <a:txBody>
                    <a:bodyPr/>
                    <a:lstStyle/>
                    <a:p>
                      <a:r>
                        <a:rPr lang="fr-FR"/>
                        <a:t>A quoi correspond</a:t>
                      </a:r>
                      <a:r>
                        <a:rPr lang="fr-FR" baseline="0"/>
                        <a:t> le résultat </a:t>
                      </a:r>
                      <a:r>
                        <a:rPr lang="fr-FR"/>
                        <a:t>(cochez</a:t>
                      </a:r>
                      <a:r>
                        <a:rPr lang="fr-FR" baseline="0"/>
                        <a:t> la/les réponse(s))</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27817588"/>
                  </a:ext>
                </a:extLst>
              </a:tr>
              <a:tr h="370840">
                <a:tc>
                  <a:txBody>
                    <a:bodyPr/>
                    <a:lstStyle/>
                    <a:p>
                      <a:r>
                        <a:rPr lang="fr-FR"/>
                        <a:t>x</a:t>
                      </a:r>
                      <a:endParaRPr lang="fr-FR" dirty="0"/>
                    </a:p>
                  </a:txBody>
                  <a:tcPr>
                    <a:lnB w="28575" cap="flat" cmpd="sng" algn="ctr">
                      <a:solidFill>
                        <a:schemeClr val="tx1"/>
                      </a:solidFill>
                      <a:prstDash val="solid"/>
                      <a:round/>
                      <a:headEnd type="none" w="med" len="med"/>
                      <a:tailEnd type="none" w="med" len="med"/>
                    </a:lnB>
                  </a:tcPr>
                </a:tc>
                <a:tc>
                  <a:txBody>
                    <a:bodyPr/>
                    <a:lstStyle/>
                    <a:p>
                      <a:r>
                        <a:rPr lang="fr-FR"/>
                        <a:t>∑Produits - ∑charges</a:t>
                      </a:r>
                      <a:endParaRPr lang="fr-FR" dirty="0"/>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a:t>Ventes</a:t>
                      </a:r>
                      <a:endParaRPr lang="fr-FR" dirty="0"/>
                    </a:p>
                  </a:txBody>
                  <a:tcPr>
                    <a:lnB w="28575" cap="flat" cmpd="sng" algn="ctr">
                      <a:solidFill>
                        <a:schemeClr val="tx1"/>
                      </a:solidFill>
                      <a:prstDash val="solid"/>
                      <a:round/>
                      <a:headEnd type="none" w="med" len="med"/>
                      <a:tailEnd type="none" w="med" len="med"/>
                    </a:lnB>
                  </a:tcPr>
                </a:tc>
                <a:tc gridSpan="2">
                  <a:txBody>
                    <a:bodyPr/>
                    <a:lstStyle/>
                    <a:p>
                      <a:pPr algn="r"/>
                      <a:r>
                        <a:rPr lang="fr-FR"/>
                        <a:t>Montant du résultat : </a:t>
                      </a:r>
                      <a:endParaRPr lang="fr-FR" dirty="0"/>
                    </a:p>
                  </a:txBody>
                  <a:tcPr>
                    <a:lnR w="12700" cmpd="sng">
                      <a:noFill/>
                    </a:lnR>
                    <a:lnB w="28575" cap="flat" cmpd="sng" algn="ctr">
                      <a:solidFill>
                        <a:schemeClr val="tx1"/>
                      </a:solidFill>
                      <a:prstDash val="solid"/>
                      <a:round/>
                      <a:headEnd type="none" w="med" len="med"/>
                      <a:tailEnd type="none" w="med" len="med"/>
                    </a:lnB>
                  </a:tcPr>
                </a:tc>
                <a:tc hMerge="1">
                  <a:txBody>
                    <a:bodyPr/>
                    <a:lstStyle/>
                    <a:p>
                      <a:endParaRPr lang="fr-FR" dirty="0"/>
                    </a:p>
                  </a:txBody>
                  <a:tcPr/>
                </a:tc>
                <a:tc gridSpan="2">
                  <a:txBody>
                    <a:bodyPr/>
                    <a:lstStyle/>
                    <a:p>
                      <a:pPr algn="l"/>
                      <a:r>
                        <a:rPr lang="fr-FR"/>
                        <a:t>3</a:t>
                      </a:r>
                      <a:endParaRPr lang="fr-FR" dirty="0"/>
                    </a:p>
                  </a:txBody>
                  <a:tcPr>
                    <a:lnL w="12700" cmpd="sng">
                      <a:noFill/>
                    </a:lnL>
                    <a:lnB w="28575" cap="flat" cmpd="sng" algn="ctr">
                      <a:solidFill>
                        <a:schemeClr val="tx1"/>
                      </a:solidFill>
                      <a:prstDash val="solid"/>
                      <a:round/>
                      <a:headEnd type="none" w="med" len="med"/>
                      <a:tailEnd type="none" w="med" len="med"/>
                    </a:lnB>
                  </a:tcPr>
                </a:tc>
                <a:tc hMerge="1">
                  <a:txBody>
                    <a:bodyPr/>
                    <a:lstStyle/>
                    <a:p>
                      <a:endParaRPr lang="fr-FR" dirty="0"/>
                    </a:p>
                  </a:txBody>
                  <a:tcPr/>
                </a:tc>
                <a:extLst>
                  <a:ext uri="{0D108BD9-81ED-4DB2-BD59-A6C34878D82A}">
                    <a16:rowId xmlns:a16="http://schemas.microsoft.com/office/drawing/2014/main" val="2406928365"/>
                  </a:ext>
                </a:extLst>
              </a:tr>
              <a:tr h="370840">
                <a:tc gridSpan="8">
                  <a:txBody>
                    <a:bodyPr/>
                    <a:lstStyle/>
                    <a:p>
                      <a:r>
                        <a:rPr lang="fr-FR"/>
                        <a:t>Comment s’appelle l’argent reçu d’une collectivité publique ?</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63081060"/>
                  </a:ext>
                </a:extLst>
              </a:tr>
              <a:tr h="370840">
                <a:tc gridSpan="8">
                  <a:txBody>
                    <a:bodyPr/>
                    <a:lstStyle/>
                    <a:p>
                      <a:r>
                        <a:rPr lang="fr-FR" dirty="0"/>
                        <a:t>Subvention</a:t>
                      </a: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19413747"/>
                  </a:ext>
                </a:extLst>
              </a:tr>
            </a:tbl>
          </a:graphicData>
        </a:graphic>
      </p:graphicFrame>
    </p:spTree>
    <p:extLst>
      <p:ext uri="{BB962C8B-B14F-4D97-AF65-F5344CB8AC3E}">
        <p14:creationId xmlns:p14="http://schemas.microsoft.com/office/powerpoint/2010/main" val="2790649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10515600" cy="4817226"/>
          </a:xfrm>
        </p:spPr>
        <p:txBody>
          <a:bodyPr>
            <a:normAutofit/>
          </a:bodyPr>
          <a:lstStyle/>
          <a:p>
            <a:r>
              <a:rPr lang="fr-FR" dirty="0"/>
              <a:t>Année 3 : Les immobilisations</a:t>
            </a:r>
            <a:br>
              <a:rPr lang="fr-FR" dirty="0"/>
            </a:br>
            <a:r>
              <a:rPr lang="fr-FR" sz="3100" u="sng" dirty="0" err="1"/>
              <a:t>Déf</a:t>
            </a:r>
            <a:r>
              <a:rPr lang="fr-FR" sz="3100" dirty="0"/>
              <a:t> : Actif détenu par l’entreprise, conservé plus de 1 an et qui génère des avantages économiques futures. Valeur : + 500 euros.</a:t>
            </a:r>
            <a:br>
              <a:rPr lang="fr-FR" sz="3100" dirty="0"/>
            </a:br>
            <a:br>
              <a:rPr lang="fr-FR" sz="3100" dirty="0"/>
            </a:br>
            <a:br>
              <a:rPr lang="fr-FR" sz="3100" dirty="0"/>
            </a:br>
            <a:br>
              <a:rPr lang="fr-FR" sz="3100" dirty="0"/>
            </a:br>
            <a:br>
              <a:rPr lang="fr-FR" sz="3100" dirty="0"/>
            </a:br>
            <a:br>
              <a:rPr lang="fr-FR" sz="3100" dirty="0"/>
            </a:br>
            <a:r>
              <a:rPr lang="fr-FR" sz="3100" dirty="0"/>
              <a:t>En fin d’année, on constate la perte de valeur </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1618568565"/>
              </p:ext>
            </p:extLst>
          </p:nvPr>
        </p:nvGraphicFramePr>
        <p:xfrm>
          <a:off x="374073" y="1884218"/>
          <a:ext cx="11319164" cy="1984044"/>
        </p:xfrm>
        <a:graphic>
          <a:graphicData uri="http://schemas.openxmlformats.org/drawingml/2006/table">
            <a:tbl>
              <a:tblPr firstRow="1" bandRow="1">
                <a:tableStyleId>{5940675A-B579-460E-94D1-54222C63F5DA}</a:tableStyleId>
              </a:tblPr>
              <a:tblGrid>
                <a:gridCol w="3768436">
                  <a:extLst>
                    <a:ext uri="{9D8B030D-6E8A-4147-A177-3AD203B41FA5}">
                      <a16:colId xmlns:a16="http://schemas.microsoft.com/office/drawing/2014/main" val="2859949339"/>
                    </a:ext>
                  </a:extLst>
                </a:gridCol>
                <a:gridCol w="1149927">
                  <a:extLst>
                    <a:ext uri="{9D8B030D-6E8A-4147-A177-3AD203B41FA5}">
                      <a16:colId xmlns:a16="http://schemas.microsoft.com/office/drawing/2014/main" val="2509306587"/>
                    </a:ext>
                  </a:extLst>
                </a:gridCol>
                <a:gridCol w="1080655">
                  <a:extLst>
                    <a:ext uri="{9D8B030D-6E8A-4147-A177-3AD203B41FA5}">
                      <a16:colId xmlns:a16="http://schemas.microsoft.com/office/drawing/2014/main" val="449980353"/>
                    </a:ext>
                  </a:extLst>
                </a:gridCol>
                <a:gridCol w="5320146">
                  <a:extLst>
                    <a:ext uri="{9D8B030D-6E8A-4147-A177-3AD203B41FA5}">
                      <a16:colId xmlns:a16="http://schemas.microsoft.com/office/drawing/2014/main" val="2926787851"/>
                    </a:ext>
                  </a:extLst>
                </a:gridCol>
              </a:tblGrid>
              <a:tr h="470594">
                <a:tc gridSpan="3">
                  <a:txBody>
                    <a:bodyPr/>
                    <a:lstStyle/>
                    <a:p>
                      <a:pPr algn="ctr"/>
                      <a:endParaRPr lang="fr-FR" sz="2400" dirty="0"/>
                    </a:p>
                  </a:txBody>
                  <a:tcPr>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fr-FR" dirty="0"/>
                    </a:p>
                  </a:txBody>
                  <a:tcPr/>
                </a:tc>
                <a:tc hMerge="1">
                  <a:txBody>
                    <a:bodyPr/>
                    <a:lstStyle/>
                    <a:p>
                      <a:endParaRPr lang="fr-FR" dirty="0"/>
                    </a:p>
                  </a:txBody>
                  <a:tcPr/>
                </a:tc>
                <a:tc rowSpan="4">
                  <a:txBody>
                    <a:bodyPr/>
                    <a:lstStyle/>
                    <a:p>
                      <a:pPr algn="ctr"/>
                      <a:endParaRPr lang="fr-FR" sz="2400" b="1" dirty="0"/>
                    </a:p>
                    <a:p>
                      <a:pPr algn="ctr"/>
                      <a:r>
                        <a:rPr lang="fr-FR" sz="2400" b="1" dirty="0"/>
                        <a:t>Achat d’immobilisation</a:t>
                      </a:r>
                      <a:r>
                        <a:rPr lang="fr-FR" sz="2400" b="0" dirty="0"/>
                        <a:t>.</a:t>
                      </a:r>
                      <a:r>
                        <a:rPr lang="fr-FR" sz="2400" b="0" baseline="0" dirty="0"/>
                        <a:t> </a:t>
                      </a:r>
                    </a:p>
                    <a:p>
                      <a:pPr algn="ctr"/>
                      <a:endParaRPr lang="fr-FR" sz="1400" b="0" baseline="0" dirty="0"/>
                    </a:p>
                    <a:p>
                      <a:pPr algn="l"/>
                      <a:r>
                        <a:rPr lang="fr-FR" sz="2400" b="0" baseline="0" dirty="0"/>
                        <a:t>L’immobilisation entre dans le patrimoine (débit) et l’argent sort (crédit)</a:t>
                      </a:r>
                      <a:endParaRPr lang="fr-FR" sz="24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6A5CD"/>
                    </a:solidFill>
                  </a:tcPr>
                </a:tc>
                <a:extLst>
                  <a:ext uri="{0D108BD9-81ED-4DB2-BD59-A6C34878D82A}">
                    <a16:rowId xmlns:a16="http://schemas.microsoft.com/office/drawing/2014/main" val="4067193553"/>
                  </a:ext>
                </a:extLst>
              </a:tr>
              <a:tr h="47713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lnR w="12700" cap="flat" cmpd="sng" algn="ctr">
                      <a:solidFill>
                        <a:schemeClr val="tx1"/>
                      </a:solidFill>
                      <a:prstDash val="solid"/>
                      <a:round/>
                      <a:headEnd type="none" w="med" len="med"/>
                      <a:tailEnd type="none" w="med" len="med"/>
                    </a:lnR>
                  </a:tcPr>
                </a:tc>
                <a:tc vMerge="1">
                  <a:txBody>
                    <a:bodyPr/>
                    <a:lstStyle/>
                    <a:p>
                      <a:pPr algn="ctr"/>
                      <a:endParaRPr lang="fr-FR" dirty="0"/>
                    </a:p>
                  </a:txBody>
                  <a:tcPr/>
                </a:tc>
                <a:extLst>
                  <a:ext uri="{0D108BD9-81ED-4DB2-BD59-A6C34878D82A}">
                    <a16:rowId xmlns:a16="http://schemas.microsoft.com/office/drawing/2014/main" val="650671"/>
                  </a:ext>
                </a:extLst>
              </a:tr>
              <a:tr h="509811">
                <a:tc>
                  <a:txBody>
                    <a:bodyPr/>
                    <a:lstStyle/>
                    <a:p>
                      <a:r>
                        <a:rPr lang="fr-FR" sz="2800" dirty="0"/>
                        <a:t>Immobilisation (actif)</a:t>
                      </a:r>
                    </a:p>
                  </a:txBody>
                  <a:tcPr/>
                </a:tc>
                <a:tc>
                  <a:txBody>
                    <a:bodyPr/>
                    <a:lstStyle/>
                    <a:p>
                      <a:pPr algn="ctr"/>
                      <a:endParaRPr lang="fr-FR" sz="2800" dirty="0">
                        <a:solidFill>
                          <a:srgbClr val="FF0000"/>
                        </a:solidFill>
                      </a:endParaRPr>
                    </a:p>
                  </a:txBody>
                  <a:tcPr/>
                </a:tc>
                <a:tc>
                  <a:txBody>
                    <a:bodyPr/>
                    <a:lstStyle/>
                    <a:p>
                      <a:pPr algn="ctr"/>
                      <a:endParaRPr lang="fr-FR" sz="2800" dirty="0"/>
                    </a:p>
                  </a:txBody>
                  <a:tcPr>
                    <a:lnR w="12700" cap="flat" cmpd="sng" algn="ctr">
                      <a:solidFill>
                        <a:schemeClr val="tx1"/>
                      </a:solidFill>
                      <a:prstDash val="solid"/>
                      <a:round/>
                      <a:headEnd type="none" w="med" len="med"/>
                      <a:tailEnd type="none" w="med" len="med"/>
                    </a:lnR>
                  </a:tcPr>
                </a:tc>
                <a:tc vMerge="1">
                  <a:txBody>
                    <a:bodyPr/>
                    <a:lstStyle/>
                    <a:p>
                      <a:pPr algn="ctr"/>
                      <a:endParaRPr lang="fr-FR" sz="2800" dirty="0"/>
                    </a:p>
                  </a:txBody>
                  <a:tcPr/>
                </a:tc>
                <a:extLst>
                  <a:ext uri="{0D108BD9-81ED-4DB2-BD59-A6C34878D82A}">
                    <a16:rowId xmlns:a16="http://schemas.microsoft.com/office/drawing/2014/main" val="3966562314"/>
                  </a:ext>
                </a:extLst>
              </a:tr>
              <a:tr h="509811">
                <a:tc>
                  <a:txBody>
                    <a:bodyPr/>
                    <a:lstStyle/>
                    <a:p>
                      <a:r>
                        <a:rPr lang="fr-FR" sz="2800" dirty="0"/>
                        <a:t>     Trésorerie</a:t>
                      </a:r>
                    </a:p>
                  </a:txBody>
                  <a:tcPr/>
                </a:tc>
                <a:tc>
                  <a:txBody>
                    <a:bodyPr/>
                    <a:lstStyle/>
                    <a:p>
                      <a:pPr algn="ctr"/>
                      <a:endParaRPr lang="fr-FR"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lnR w="12700" cap="flat" cmpd="sng" algn="ctr">
                      <a:solidFill>
                        <a:schemeClr val="tx1"/>
                      </a:solidFill>
                      <a:prstDash val="solid"/>
                      <a:round/>
                      <a:headEnd type="none" w="med" len="med"/>
                      <a:tailEnd type="none" w="med" len="med"/>
                    </a:ln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4274964060"/>
              </p:ext>
            </p:extLst>
          </p:nvPr>
        </p:nvGraphicFramePr>
        <p:xfrm>
          <a:off x="502000" y="4426917"/>
          <a:ext cx="11319164" cy="2387981"/>
        </p:xfrm>
        <a:graphic>
          <a:graphicData uri="http://schemas.openxmlformats.org/drawingml/2006/table">
            <a:tbl>
              <a:tblPr firstRow="1" bandRow="1">
                <a:tableStyleId>{5940675A-B579-460E-94D1-54222C63F5DA}</a:tableStyleId>
              </a:tblPr>
              <a:tblGrid>
                <a:gridCol w="4087090">
                  <a:extLst>
                    <a:ext uri="{9D8B030D-6E8A-4147-A177-3AD203B41FA5}">
                      <a16:colId xmlns:a16="http://schemas.microsoft.com/office/drawing/2014/main" val="2859949339"/>
                    </a:ext>
                  </a:extLst>
                </a:gridCol>
                <a:gridCol w="831273">
                  <a:extLst>
                    <a:ext uri="{9D8B030D-6E8A-4147-A177-3AD203B41FA5}">
                      <a16:colId xmlns:a16="http://schemas.microsoft.com/office/drawing/2014/main" val="2509306587"/>
                    </a:ext>
                  </a:extLst>
                </a:gridCol>
                <a:gridCol w="1080655">
                  <a:extLst>
                    <a:ext uri="{9D8B030D-6E8A-4147-A177-3AD203B41FA5}">
                      <a16:colId xmlns:a16="http://schemas.microsoft.com/office/drawing/2014/main" val="449980353"/>
                    </a:ext>
                  </a:extLst>
                </a:gridCol>
                <a:gridCol w="5320146">
                  <a:extLst>
                    <a:ext uri="{9D8B030D-6E8A-4147-A177-3AD203B41FA5}">
                      <a16:colId xmlns:a16="http://schemas.microsoft.com/office/drawing/2014/main" val="2926787851"/>
                    </a:ext>
                  </a:extLst>
                </a:gridCol>
              </a:tblGrid>
              <a:tr h="505298">
                <a:tc gridSpan="3">
                  <a:txBody>
                    <a:bodyPr/>
                    <a:lstStyle/>
                    <a:p>
                      <a:pPr algn="ctr"/>
                      <a:endParaRPr lang="fr-FR" sz="2000" dirty="0"/>
                    </a:p>
                  </a:txBody>
                  <a:tcPr>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fr-FR" dirty="0"/>
                    </a:p>
                  </a:txBody>
                  <a:tcPr/>
                </a:tc>
                <a:tc hMerge="1">
                  <a:txBody>
                    <a:bodyPr/>
                    <a:lstStyle/>
                    <a:p>
                      <a:endParaRPr lang="fr-FR" dirty="0"/>
                    </a:p>
                  </a:txBody>
                  <a:tcPr/>
                </a:tc>
                <a:tc rowSpan="4">
                  <a:txBody>
                    <a:bodyPr/>
                    <a:lstStyle/>
                    <a:p>
                      <a:pPr algn="ctr"/>
                      <a:r>
                        <a:rPr lang="fr-FR" sz="2400" b="1" dirty="0"/>
                        <a:t>Amortissement</a:t>
                      </a:r>
                      <a:r>
                        <a:rPr lang="fr-FR" sz="2400" b="1" baseline="0" dirty="0"/>
                        <a:t> de l’immobilisation</a:t>
                      </a:r>
                      <a:r>
                        <a:rPr lang="fr-FR" sz="2400" dirty="0"/>
                        <a:t>: </a:t>
                      </a:r>
                    </a:p>
                    <a:p>
                      <a:pPr algn="just"/>
                      <a:r>
                        <a:rPr lang="fr-FR" sz="2400" dirty="0"/>
                        <a:t>On constate en fin d’année la perte de valeur de l’immobilisation (usure,</a:t>
                      </a:r>
                      <a:r>
                        <a:rPr lang="fr-FR" sz="2400" baseline="0" dirty="0"/>
                        <a:t> obsolescence etc…). </a:t>
                      </a:r>
                      <a:r>
                        <a:rPr lang="fr-FR" sz="2400" dirty="0"/>
                        <a:t> Il</a:t>
                      </a:r>
                      <a:r>
                        <a:rPr lang="fr-FR" sz="2400" baseline="0" dirty="0"/>
                        <a:t> y a donc un appauvrissement (charge) et une baisse de valeur de ce que l’on possède. </a:t>
                      </a:r>
                      <a:endParaRPr lang="fr-FR" sz="2400"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6A5CD"/>
                    </a:solidFill>
                  </a:tcPr>
                </a:tc>
                <a:extLst>
                  <a:ext uri="{0D108BD9-81ED-4DB2-BD59-A6C34878D82A}">
                    <a16:rowId xmlns:a16="http://schemas.microsoft.com/office/drawing/2014/main" val="4067193553"/>
                  </a:ext>
                </a:extLst>
              </a:tr>
              <a:tr h="512316">
                <a:tc>
                  <a:txBody>
                    <a:bodyPr/>
                    <a:lstStyle/>
                    <a:p>
                      <a:endParaRPr lang="fr-FR" sz="2000" dirty="0"/>
                    </a:p>
                  </a:txBody>
                  <a:tcPr/>
                </a:tc>
                <a:tc>
                  <a:txBody>
                    <a:bodyPr/>
                    <a:lstStyle/>
                    <a:p>
                      <a:pPr algn="ctr"/>
                      <a:r>
                        <a:rPr lang="fr-FR" sz="2000" dirty="0"/>
                        <a:t>Débit</a:t>
                      </a:r>
                    </a:p>
                  </a:txBody>
                  <a:tcPr/>
                </a:tc>
                <a:tc>
                  <a:txBody>
                    <a:bodyPr/>
                    <a:lstStyle/>
                    <a:p>
                      <a:pPr algn="ctr"/>
                      <a:r>
                        <a:rPr lang="fr-FR" sz="2000" dirty="0"/>
                        <a:t>Crédit</a:t>
                      </a:r>
                    </a:p>
                  </a:txBody>
                  <a:tcPr>
                    <a:lnR w="12700" cap="flat" cmpd="sng" algn="ctr">
                      <a:solidFill>
                        <a:schemeClr val="tx1"/>
                      </a:solidFill>
                      <a:prstDash val="solid"/>
                      <a:round/>
                      <a:headEnd type="none" w="med" len="med"/>
                      <a:tailEnd type="none" w="med" len="med"/>
                    </a:lnR>
                  </a:tcPr>
                </a:tc>
                <a:tc vMerge="1">
                  <a:txBody>
                    <a:bodyPr/>
                    <a:lstStyle/>
                    <a:p>
                      <a:pPr algn="ctr"/>
                      <a:endParaRPr lang="fr-FR" dirty="0"/>
                    </a:p>
                  </a:txBody>
                  <a:tcPr/>
                </a:tc>
                <a:extLst>
                  <a:ext uri="{0D108BD9-81ED-4DB2-BD59-A6C34878D82A}">
                    <a16:rowId xmlns:a16="http://schemas.microsoft.com/office/drawing/2014/main" val="650671"/>
                  </a:ext>
                </a:extLst>
              </a:tr>
              <a:tr h="547407">
                <a:tc>
                  <a:txBody>
                    <a:bodyPr/>
                    <a:lstStyle/>
                    <a:p>
                      <a:r>
                        <a:rPr lang="fr-FR" sz="2400" dirty="0"/>
                        <a:t>Charge d’amortissement</a:t>
                      </a:r>
                    </a:p>
                  </a:txBody>
                  <a:tcPr/>
                </a:tc>
                <a:tc>
                  <a:txBody>
                    <a:bodyPr/>
                    <a:lstStyle/>
                    <a:p>
                      <a:pPr algn="ctr"/>
                      <a:endParaRPr lang="fr-FR" sz="2400" dirty="0">
                        <a:solidFill>
                          <a:srgbClr val="FF0000"/>
                        </a:solidFill>
                      </a:endParaRPr>
                    </a:p>
                  </a:txBody>
                  <a:tcPr/>
                </a:tc>
                <a:tc>
                  <a:txBody>
                    <a:bodyPr/>
                    <a:lstStyle/>
                    <a:p>
                      <a:pPr algn="ctr"/>
                      <a:endParaRPr lang="fr-FR" sz="2400" dirty="0"/>
                    </a:p>
                  </a:txBody>
                  <a:tcPr>
                    <a:lnR w="12700" cap="flat" cmpd="sng" algn="ctr">
                      <a:solidFill>
                        <a:schemeClr val="tx1"/>
                      </a:solidFill>
                      <a:prstDash val="solid"/>
                      <a:round/>
                      <a:headEnd type="none" w="med" len="med"/>
                      <a:tailEnd type="none" w="med" len="med"/>
                    </a:lnR>
                  </a:tcPr>
                </a:tc>
                <a:tc vMerge="1">
                  <a:txBody>
                    <a:bodyPr/>
                    <a:lstStyle/>
                    <a:p>
                      <a:pPr algn="ctr"/>
                      <a:endParaRPr lang="fr-FR" sz="2800" dirty="0"/>
                    </a:p>
                  </a:txBody>
                  <a:tcPr/>
                </a:tc>
                <a:extLst>
                  <a:ext uri="{0D108BD9-81ED-4DB2-BD59-A6C34878D82A}">
                    <a16:rowId xmlns:a16="http://schemas.microsoft.com/office/drawing/2014/main" val="3966562314"/>
                  </a:ext>
                </a:extLst>
              </a:tr>
              <a:tr h="547407">
                <a:tc>
                  <a:txBody>
                    <a:bodyPr/>
                    <a:lstStyle/>
                    <a:p>
                      <a:r>
                        <a:rPr lang="fr-FR" sz="2400" dirty="0"/>
                        <a:t>    </a:t>
                      </a:r>
                      <a:r>
                        <a:rPr lang="fr-FR" sz="2400" baseline="0" dirty="0"/>
                        <a:t> Perte de valeur de l’immobilisation</a:t>
                      </a:r>
                      <a:endParaRPr lang="fr-FR" sz="2400" dirty="0"/>
                    </a:p>
                  </a:txBody>
                  <a:tcPr/>
                </a:tc>
                <a:tc>
                  <a:txBody>
                    <a:bodyPr/>
                    <a:lstStyle/>
                    <a:p>
                      <a:pPr algn="ctr"/>
                      <a:endParaRPr lang="fr-F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dirty="0">
                        <a:solidFill>
                          <a:schemeClr val="accent4"/>
                        </a:solidFill>
                      </a:endParaRPr>
                    </a:p>
                  </a:txBody>
                  <a:tcPr>
                    <a:lnR w="12700" cap="flat" cmpd="sng" algn="ctr">
                      <a:solidFill>
                        <a:schemeClr val="tx1"/>
                      </a:solidFill>
                      <a:prstDash val="solid"/>
                      <a:round/>
                      <a:headEnd type="none" w="med" len="med"/>
                      <a:tailEnd type="none" w="med" len="med"/>
                    </a:ln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pic>
        <p:nvPicPr>
          <p:cNvPr id="5" name="Image 4" descr="C:\Users\ADMIND~1\AppData\Local\Temp\_PA845\Ico_Gameplay\44_Asset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7215" y="126235"/>
            <a:ext cx="1313949" cy="1199328"/>
          </a:xfrm>
          <a:prstGeom prst="rect">
            <a:avLst/>
          </a:prstGeom>
          <a:noFill/>
          <a:ln>
            <a:noFill/>
          </a:ln>
        </p:spPr>
      </p:pic>
    </p:spTree>
    <p:extLst>
      <p:ext uri="{BB962C8B-B14F-4D97-AF65-F5344CB8AC3E}">
        <p14:creationId xmlns:p14="http://schemas.microsoft.com/office/powerpoint/2010/main" val="13562119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Achat d’épinards - 04/02  </a:t>
            </a:r>
          </a:p>
        </p:txBody>
      </p:sp>
      <p:graphicFrame>
        <p:nvGraphicFramePr>
          <p:cNvPr id="3" name="Tableau 2"/>
          <p:cNvGraphicFramePr>
            <a:graphicFrameLocks noGrp="1"/>
          </p:cNvGraphicFramePr>
          <p:nvPr>
            <p:extLst>
              <p:ext uri="{D42A27DB-BD31-4B8C-83A1-F6EECF244321}">
                <p14:modId xmlns:p14="http://schemas.microsoft.com/office/powerpoint/2010/main" val="2446915140"/>
              </p:ext>
            </p:extLst>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endParaRPr lang="fr-FR" sz="2800" dirty="0"/>
                    </a:p>
                  </a:txBody>
                  <a:tcPr/>
                </a:tc>
                <a:tc>
                  <a:txBody>
                    <a:bodyPr/>
                    <a:lstStyle/>
                    <a:p>
                      <a:pPr algn="ctr"/>
                      <a:endParaRPr lang="fr-FR" sz="2800" dirty="0">
                        <a:solidFill>
                          <a:srgbClr val="C00000"/>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algn="ctr"/>
                      <a:endParaRPr lang="fr-FR" sz="2800" dirty="0">
                        <a:solidFill>
                          <a:srgbClr val="FFC000"/>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898124738"/>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583904147"/>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59907">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r>
                        <a:rPr lang="fr-FR" sz="1800" b="1" dirty="0">
                          <a:solidFill>
                            <a:srgbClr val="7030A0"/>
                          </a:solidFill>
                        </a:rPr>
                        <a:t>3</a:t>
                      </a:r>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7</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7" name="Rectangle à coins arrondis 6"/>
          <p:cNvSpPr/>
          <p:nvPr/>
        </p:nvSpPr>
        <p:spPr>
          <a:xfrm>
            <a:off x="7128165" y="1233056"/>
            <a:ext cx="4907790" cy="1593272"/>
          </a:xfrm>
          <a:prstGeom prst="roundRect">
            <a:avLst/>
          </a:prstGeom>
          <a:solidFill>
            <a:srgbClr val="EEBA3C"/>
          </a:solidFill>
          <a:ln>
            <a:solidFill>
              <a:srgbClr val="7B5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achetez des épinards</a:t>
            </a:r>
          </a:p>
          <a:p>
            <a:pPr algn="ctr"/>
            <a:endParaRPr lang="fr-FR" sz="1600" dirty="0">
              <a:solidFill>
                <a:schemeClr val="tx1"/>
              </a:solidFill>
            </a:endParaRPr>
          </a:p>
          <a:p>
            <a:pPr algn="ctr"/>
            <a:r>
              <a:rPr lang="fr-FR" sz="2800" dirty="0">
                <a:solidFill>
                  <a:schemeClr val="tx1"/>
                </a:solidFill>
              </a:rPr>
              <a:t>(2 unités monétaires)</a:t>
            </a:r>
          </a:p>
        </p:txBody>
      </p:sp>
      <p:pic>
        <p:nvPicPr>
          <p:cNvPr id="4" name="Image 3"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650454" y="7893"/>
            <a:ext cx="1541546" cy="1429937"/>
          </a:xfrm>
          <a:prstGeom prst="rect">
            <a:avLst/>
          </a:prstGeom>
          <a:noFill/>
          <a:ln>
            <a:noFill/>
          </a:ln>
        </p:spPr>
      </p:pic>
    </p:spTree>
    <p:extLst>
      <p:ext uri="{BB962C8B-B14F-4D97-AF65-F5344CB8AC3E}">
        <p14:creationId xmlns:p14="http://schemas.microsoft.com/office/powerpoint/2010/main" val="1532232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Achat d’épinards - 04/02  (corrigé)</a:t>
            </a:r>
          </a:p>
        </p:txBody>
      </p:sp>
      <p:graphicFrame>
        <p:nvGraphicFramePr>
          <p:cNvPr id="3" name="Tableau 2"/>
          <p:cNvGraphicFramePr>
            <a:graphicFrameLocks noGrp="1"/>
          </p:cNvGraphicFramePr>
          <p:nvPr>
            <p:extLst>
              <p:ext uri="{D42A27DB-BD31-4B8C-83A1-F6EECF244321}">
                <p14:modId xmlns:p14="http://schemas.microsoft.com/office/powerpoint/2010/main" val="1825126129"/>
              </p:ext>
            </p:extLst>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04/02</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r>
                        <a:rPr lang="fr-FR" sz="2800" dirty="0"/>
                        <a:t>Achat de M/ses</a:t>
                      </a:r>
                      <a:r>
                        <a:rPr lang="fr-FR" sz="2800" baseline="0" dirty="0"/>
                        <a:t> </a:t>
                      </a:r>
                      <a:endParaRPr lang="fr-FR" sz="2800" dirty="0"/>
                    </a:p>
                  </a:txBody>
                  <a:tcPr/>
                </a:tc>
                <a:tc>
                  <a:txBody>
                    <a:bodyPr/>
                    <a:lstStyle/>
                    <a:p>
                      <a:pPr algn="ctr"/>
                      <a:r>
                        <a:rPr lang="fr-FR" sz="2800" dirty="0">
                          <a:solidFill>
                            <a:srgbClr val="C00000"/>
                          </a:solidFill>
                        </a:rPr>
                        <a:t>2</a:t>
                      </a: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r>
                        <a:rPr lang="fr-FR" sz="2800" dirty="0"/>
                        <a:t>    Trésorerie</a:t>
                      </a:r>
                    </a:p>
                  </a:txBody>
                  <a:tcPr/>
                </a:tc>
                <a:tc>
                  <a:txBody>
                    <a:bodyPr/>
                    <a:lstStyle/>
                    <a:p>
                      <a:pPr algn="ctr"/>
                      <a:endParaRPr lang="fr-FR" sz="2800" dirty="0"/>
                    </a:p>
                  </a:txBody>
                  <a:tcPr/>
                </a:tc>
                <a:tc>
                  <a:txBody>
                    <a:bodyPr/>
                    <a:lstStyle/>
                    <a:p>
                      <a:pPr algn="ctr"/>
                      <a:r>
                        <a:rPr lang="fr-FR" sz="2800" dirty="0">
                          <a:solidFill>
                            <a:srgbClr val="FFC000"/>
                          </a:solidFill>
                        </a:rPr>
                        <a:t>2</a:t>
                      </a:r>
                    </a:p>
                  </a:txBody>
                  <a:tcPr/>
                </a:tc>
                <a:extLst>
                  <a:ext uri="{0D108BD9-81ED-4DB2-BD59-A6C34878D82A}">
                    <a16:rowId xmlns:a16="http://schemas.microsoft.com/office/drawing/2014/main" val="1262906119"/>
                  </a:ext>
                </a:extLst>
              </a:tr>
              <a:tr h="370840">
                <a:tc gridSpan="3">
                  <a:txBody>
                    <a:bodyPr/>
                    <a:lstStyle/>
                    <a:p>
                      <a:pPr algn="ctr"/>
                      <a:r>
                        <a:rPr lang="fr-FR" dirty="0"/>
                        <a:t>Achat</a:t>
                      </a:r>
                      <a:r>
                        <a:rPr lang="fr-FR" baseline="0" dirty="0"/>
                        <a:t> d’épinards</a:t>
                      </a: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460157186"/>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626344039"/>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59907">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r>
                        <a:rPr lang="fr-FR" sz="1800" b="1" dirty="0">
                          <a:solidFill>
                            <a:srgbClr val="7030A0"/>
                          </a:solidFill>
                        </a:rPr>
                        <a:t>3</a:t>
                      </a:r>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7-2</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9" name="Rectangle à coins arrondis 8"/>
          <p:cNvSpPr/>
          <p:nvPr/>
        </p:nvSpPr>
        <p:spPr>
          <a:xfrm>
            <a:off x="7128165" y="1233056"/>
            <a:ext cx="4907790" cy="1593272"/>
          </a:xfrm>
          <a:prstGeom prst="roundRect">
            <a:avLst/>
          </a:prstGeom>
          <a:solidFill>
            <a:srgbClr val="EEBA3C"/>
          </a:solidFill>
          <a:ln>
            <a:solidFill>
              <a:srgbClr val="7B5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achetez des épinards</a:t>
            </a:r>
          </a:p>
          <a:p>
            <a:pPr algn="ctr"/>
            <a:endParaRPr lang="fr-FR" sz="1600" dirty="0">
              <a:solidFill>
                <a:schemeClr val="tx1"/>
              </a:solidFill>
            </a:endParaRPr>
          </a:p>
          <a:p>
            <a:pPr algn="ctr"/>
            <a:r>
              <a:rPr lang="fr-FR" sz="2800" dirty="0">
                <a:solidFill>
                  <a:schemeClr val="tx1"/>
                </a:solidFill>
              </a:rPr>
              <a:t>(2 unités monétaires)</a:t>
            </a:r>
          </a:p>
        </p:txBody>
      </p:sp>
      <p:pic>
        <p:nvPicPr>
          <p:cNvPr id="10" name="Image 9"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650454" y="7893"/>
            <a:ext cx="1541546" cy="1429937"/>
          </a:xfrm>
          <a:prstGeom prst="rect">
            <a:avLst/>
          </a:prstGeom>
          <a:noFill/>
          <a:ln>
            <a:noFill/>
          </a:ln>
        </p:spPr>
      </p:pic>
    </p:spTree>
    <p:extLst>
      <p:ext uri="{BB962C8B-B14F-4D97-AF65-F5344CB8AC3E}">
        <p14:creationId xmlns:p14="http://schemas.microsoft.com/office/powerpoint/2010/main" val="2407451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Vente d’épinards – 19/02  </a:t>
            </a:r>
          </a:p>
        </p:txBody>
      </p:sp>
      <p:graphicFrame>
        <p:nvGraphicFramePr>
          <p:cNvPr id="3" name="Tableau 2"/>
          <p:cNvGraphicFramePr>
            <a:graphicFrameLocks noGrp="1"/>
          </p:cNvGraphicFramePr>
          <p:nvPr>
            <p:extLst>
              <p:ext uri="{D42A27DB-BD31-4B8C-83A1-F6EECF244321}">
                <p14:modId xmlns:p14="http://schemas.microsoft.com/office/powerpoint/2010/main" val="3963031904"/>
              </p:ext>
            </p:extLst>
          </p:nvPr>
        </p:nvGraphicFramePr>
        <p:xfrm>
          <a:off x="318655" y="1046984"/>
          <a:ext cx="6490855" cy="2334157"/>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sz="2400"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tc>
                <a:extLst>
                  <a:ext uri="{0D108BD9-81ED-4DB2-BD59-A6C34878D82A}">
                    <a16:rowId xmlns:a16="http://schemas.microsoft.com/office/drawing/2014/main" val="650671"/>
                  </a:ext>
                </a:extLst>
              </a:tr>
              <a:tr h="505357">
                <a:tc>
                  <a:txBody>
                    <a:bodyPr/>
                    <a:lstStyle/>
                    <a:p>
                      <a:endParaRPr lang="fr-FR" sz="2400" dirty="0"/>
                    </a:p>
                  </a:txBody>
                  <a:tcPr/>
                </a:tc>
                <a:tc>
                  <a:txBody>
                    <a:bodyPr/>
                    <a:lstStyle/>
                    <a:p>
                      <a:pPr algn="ctr"/>
                      <a:endParaRPr lang="fr-FR" sz="2400" dirty="0">
                        <a:solidFill>
                          <a:srgbClr val="FFC000"/>
                        </a:solidFill>
                      </a:endParaRPr>
                    </a:p>
                  </a:txBody>
                  <a:tcPr/>
                </a:tc>
                <a:tc>
                  <a:txBody>
                    <a:bodyPr/>
                    <a:lstStyle/>
                    <a:p>
                      <a:pPr algn="ctr"/>
                      <a:endParaRPr lang="fr-FR" sz="2400" dirty="0"/>
                    </a:p>
                  </a:txBody>
                  <a:tcPr/>
                </a:tc>
                <a:extLst>
                  <a:ext uri="{0D108BD9-81ED-4DB2-BD59-A6C34878D82A}">
                    <a16:rowId xmlns:a16="http://schemas.microsoft.com/office/drawing/2014/main" val="3966562314"/>
                  </a:ext>
                </a:extLst>
              </a:tr>
              <a:tr h="370840">
                <a:tc>
                  <a:txBody>
                    <a:bodyPr/>
                    <a:lstStyle/>
                    <a:p>
                      <a:endParaRPr lang="fr-FR" sz="2400" dirty="0"/>
                    </a:p>
                  </a:txBody>
                  <a:tcPr/>
                </a:tc>
                <a:tc>
                  <a:txBody>
                    <a:bodyPr/>
                    <a:lstStyle/>
                    <a:p>
                      <a:pPr algn="ctr"/>
                      <a:endParaRPr lang="fr-FR" sz="2400" dirty="0"/>
                    </a:p>
                  </a:txBody>
                  <a:tcPr/>
                </a:tc>
                <a:tc>
                  <a:txBody>
                    <a:bodyPr/>
                    <a:lstStyle/>
                    <a:p>
                      <a:pPr algn="ctr"/>
                      <a:endParaRPr lang="fr-FR" sz="2400" dirty="0">
                        <a:solidFill>
                          <a:schemeClr val="accent6"/>
                        </a:solidFill>
                      </a:endParaRPr>
                    </a:p>
                  </a:txBody>
                  <a:tcPr/>
                </a:tc>
                <a:extLst>
                  <a:ext uri="{0D108BD9-81ED-4DB2-BD59-A6C34878D82A}">
                    <a16:rowId xmlns:a16="http://schemas.microsoft.com/office/drawing/2014/main" val="1262906119"/>
                  </a:ext>
                </a:extLst>
              </a:tr>
              <a:tr h="370840">
                <a:tc gridSpan="3">
                  <a:txBody>
                    <a:bodyPr/>
                    <a:lstStyle/>
                    <a:p>
                      <a:pPr algn="ctr"/>
                      <a:endParaRPr lang="fr-FR" sz="2400"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58348565"/>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854706076"/>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r>
                        <a:rPr lang="fr-FR" sz="1800" dirty="0"/>
                        <a:t>3</a:t>
                      </a:r>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7-2</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0" name="Rectangle à coins arrondis 9"/>
          <p:cNvSpPr/>
          <p:nvPr/>
        </p:nvSpPr>
        <p:spPr>
          <a:xfrm>
            <a:off x="7128165" y="1046984"/>
            <a:ext cx="4907790" cy="1779344"/>
          </a:xfrm>
          <a:prstGeom prst="roundRect">
            <a:avLst/>
          </a:prstGeom>
          <a:solidFill>
            <a:srgbClr val="64C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vendez vos épinards  </a:t>
            </a:r>
          </a:p>
          <a:p>
            <a:pPr algn="ctr"/>
            <a:r>
              <a:rPr lang="fr-FR" sz="2800" dirty="0">
                <a:solidFill>
                  <a:schemeClr val="tx1"/>
                </a:solidFill>
              </a:rPr>
              <a:t>(4 unités monétaires)</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865" y="119065"/>
            <a:ext cx="658090" cy="1206498"/>
          </a:xfrm>
          <a:prstGeom prst="rect">
            <a:avLst/>
          </a:prstGeom>
        </p:spPr>
      </p:pic>
    </p:spTree>
    <p:extLst>
      <p:ext uri="{BB962C8B-B14F-4D97-AF65-F5344CB8AC3E}">
        <p14:creationId xmlns:p14="http://schemas.microsoft.com/office/powerpoint/2010/main" val="23164794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Vente d’épinards – 19/02 (corrigé) </a:t>
            </a:r>
          </a:p>
        </p:txBody>
      </p:sp>
      <p:graphicFrame>
        <p:nvGraphicFramePr>
          <p:cNvPr id="3" name="Tableau 2"/>
          <p:cNvGraphicFramePr>
            <a:graphicFrameLocks noGrp="1"/>
          </p:cNvGraphicFramePr>
          <p:nvPr>
            <p:extLst>
              <p:ext uri="{D42A27DB-BD31-4B8C-83A1-F6EECF244321}">
                <p14:modId xmlns:p14="http://schemas.microsoft.com/office/powerpoint/2010/main" val="2538584642"/>
              </p:ext>
            </p:extLst>
          </p:nvPr>
        </p:nvGraphicFramePr>
        <p:xfrm>
          <a:off x="318655" y="1046984"/>
          <a:ext cx="6490855" cy="2334157"/>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sz="2400" dirty="0"/>
                        <a:t>19/02</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tc>
                <a:extLst>
                  <a:ext uri="{0D108BD9-81ED-4DB2-BD59-A6C34878D82A}">
                    <a16:rowId xmlns:a16="http://schemas.microsoft.com/office/drawing/2014/main" val="650671"/>
                  </a:ext>
                </a:extLst>
              </a:tr>
              <a:tr h="505357">
                <a:tc>
                  <a:txBody>
                    <a:bodyPr/>
                    <a:lstStyle/>
                    <a:p>
                      <a:r>
                        <a:rPr lang="fr-FR" sz="2400" dirty="0"/>
                        <a:t>Trésorerie</a:t>
                      </a:r>
                    </a:p>
                  </a:txBody>
                  <a:tcPr/>
                </a:tc>
                <a:tc>
                  <a:txBody>
                    <a:bodyPr/>
                    <a:lstStyle/>
                    <a:p>
                      <a:pPr algn="ctr"/>
                      <a:r>
                        <a:rPr lang="fr-FR" sz="2400" dirty="0">
                          <a:solidFill>
                            <a:srgbClr val="FFC000"/>
                          </a:solidFill>
                        </a:rPr>
                        <a:t>4</a:t>
                      </a:r>
                    </a:p>
                  </a:txBody>
                  <a:tcPr/>
                </a:tc>
                <a:tc>
                  <a:txBody>
                    <a:bodyPr/>
                    <a:lstStyle/>
                    <a:p>
                      <a:pPr algn="ctr"/>
                      <a:endParaRPr lang="fr-FR" sz="2400" dirty="0"/>
                    </a:p>
                  </a:txBody>
                  <a:tcPr/>
                </a:tc>
                <a:extLst>
                  <a:ext uri="{0D108BD9-81ED-4DB2-BD59-A6C34878D82A}">
                    <a16:rowId xmlns:a16="http://schemas.microsoft.com/office/drawing/2014/main" val="3966562314"/>
                  </a:ext>
                </a:extLst>
              </a:tr>
              <a:tr h="370840">
                <a:tc>
                  <a:txBody>
                    <a:bodyPr/>
                    <a:lstStyle/>
                    <a:p>
                      <a:r>
                        <a:rPr lang="fr-FR" sz="2400" dirty="0"/>
                        <a:t>       Vente</a:t>
                      </a:r>
                      <a:r>
                        <a:rPr lang="fr-FR" sz="2400" baseline="0" dirty="0"/>
                        <a:t> de marchandises</a:t>
                      </a:r>
                      <a:endParaRPr lang="fr-FR" sz="2400" dirty="0"/>
                    </a:p>
                  </a:txBody>
                  <a:tcPr/>
                </a:tc>
                <a:tc>
                  <a:txBody>
                    <a:bodyPr/>
                    <a:lstStyle/>
                    <a:p>
                      <a:pPr algn="ctr"/>
                      <a:endParaRPr lang="fr-FR" sz="2400" dirty="0"/>
                    </a:p>
                  </a:txBody>
                  <a:tcPr/>
                </a:tc>
                <a:tc>
                  <a:txBody>
                    <a:bodyPr/>
                    <a:lstStyle/>
                    <a:p>
                      <a:pPr algn="ctr"/>
                      <a:r>
                        <a:rPr lang="fr-FR" sz="2400" dirty="0">
                          <a:solidFill>
                            <a:schemeClr val="accent6"/>
                          </a:solidFill>
                        </a:rPr>
                        <a:t>4</a:t>
                      </a:r>
                    </a:p>
                  </a:txBody>
                  <a:tcPr/>
                </a:tc>
                <a:extLst>
                  <a:ext uri="{0D108BD9-81ED-4DB2-BD59-A6C34878D82A}">
                    <a16:rowId xmlns:a16="http://schemas.microsoft.com/office/drawing/2014/main" val="1262906119"/>
                  </a:ext>
                </a:extLst>
              </a:tr>
              <a:tr h="370840">
                <a:tc gridSpan="3">
                  <a:txBody>
                    <a:bodyPr/>
                    <a:lstStyle/>
                    <a:p>
                      <a:pPr algn="ctr"/>
                      <a:r>
                        <a:rPr lang="fr-FR" sz="2400" dirty="0"/>
                        <a:t>Vente épinards</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653486679"/>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320812375"/>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r>
                        <a:rPr lang="fr-FR" sz="1800" dirty="0"/>
                        <a:t>3</a:t>
                      </a:r>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7-2+4</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1" name="Rectangle à coins arrondis 10"/>
          <p:cNvSpPr/>
          <p:nvPr/>
        </p:nvSpPr>
        <p:spPr>
          <a:xfrm>
            <a:off x="7128165" y="1046984"/>
            <a:ext cx="4907790" cy="1779344"/>
          </a:xfrm>
          <a:prstGeom prst="roundRect">
            <a:avLst/>
          </a:prstGeom>
          <a:solidFill>
            <a:srgbClr val="64C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vendez vos épinards  </a:t>
            </a:r>
          </a:p>
          <a:p>
            <a:pPr algn="ctr"/>
            <a:r>
              <a:rPr lang="fr-FR" sz="2800" dirty="0">
                <a:solidFill>
                  <a:schemeClr val="tx1"/>
                </a:solidFill>
              </a:rPr>
              <a:t>(4 unités monétaires)</a:t>
            </a:r>
          </a:p>
        </p:txBody>
      </p:sp>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865" y="119065"/>
            <a:ext cx="658090" cy="1206498"/>
          </a:xfrm>
          <a:prstGeom prst="rect">
            <a:avLst/>
          </a:prstGeom>
        </p:spPr>
      </p:pic>
    </p:spTree>
    <p:extLst>
      <p:ext uri="{BB962C8B-B14F-4D97-AF65-F5344CB8AC3E}">
        <p14:creationId xmlns:p14="http://schemas.microsoft.com/office/powerpoint/2010/main" val="2131369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Achat de véhicule – 25/04   </a:t>
            </a:r>
          </a:p>
        </p:txBody>
      </p:sp>
      <p:graphicFrame>
        <p:nvGraphicFramePr>
          <p:cNvPr id="3" name="Tableau 2"/>
          <p:cNvGraphicFramePr>
            <a:graphicFrameLocks noGrp="1"/>
          </p:cNvGraphicFramePr>
          <p:nvPr>
            <p:extLst>
              <p:ext uri="{D42A27DB-BD31-4B8C-83A1-F6EECF244321}">
                <p14:modId xmlns:p14="http://schemas.microsoft.com/office/powerpoint/2010/main" val="2333085298"/>
              </p:ext>
            </p:extLst>
          </p:nvPr>
        </p:nvGraphicFramePr>
        <p:xfrm>
          <a:off x="318655" y="1046984"/>
          <a:ext cx="6490855" cy="2326136"/>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sz="2400"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tc>
                <a:extLst>
                  <a:ext uri="{0D108BD9-81ED-4DB2-BD59-A6C34878D82A}">
                    <a16:rowId xmlns:a16="http://schemas.microsoft.com/office/drawing/2014/main" val="650671"/>
                  </a:ext>
                </a:extLst>
              </a:tr>
              <a:tr h="497336">
                <a:tc>
                  <a:txBody>
                    <a:bodyPr/>
                    <a:lstStyle/>
                    <a:p>
                      <a:endParaRPr lang="fr-FR" sz="2400" dirty="0"/>
                    </a:p>
                  </a:txBody>
                  <a:tcPr/>
                </a:tc>
                <a:tc>
                  <a:txBody>
                    <a:bodyPr/>
                    <a:lstStyle/>
                    <a:p>
                      <a:pPr algn="ctr"/>
                      <a:endParaRPr lang="fr-FR" sz="2400" b="1" dirty="0">
                        <a:solidFill>
                          <a:schemeClr val="accent5">
                            <a:lumMod val="50000"/>
                          </a:schemeClr>
                        </a:solidFill>
                      </a:endParaRPr>
                    </a:p>
                  </a:txBody>
                  <a:tcPr/>
                </a:tc>
                <a:tc>
                  <a:txBody>
                    <a:bodyPr/>
                    <a:lstStyle/>
                    <a:p>
                      <a:pPr algn="ctr"/>
                      <a:endParaRPr lang="fr-FR" sz="2400" dirty="0"/>
                    </a:p>
                  </a:txBody>
                  <a:tcPr/>
                </a:tc>
                <a:extLst>
                  <a:ext uri="{0D108BD9-81ED-4DB2-BD59-A6C34878D82A}">
                    <a16:rowId xmlns:a16="http://schemas.microsoft.com/office/drawing/2014/main" val="3966562314"/>
                  </a:ext>
                </a:extLst>
              </a:tr>
              <a:tr h="370840">
                <a:tc>
                  <a:txBody>
                    <a:bodyPr/>
                    <a:lstStyle/>
                    <a:p>
                      <a:endParaRPr lang="fr-FR" sz="2400" dirty="0"/>
                    </a:p>
                  </a:txBody>
                  <a:tcPr/>
                </a:tc>
                <a:tc>
                  <a:txBody>
                    <a:bodyPr/>
                    <a:lstStyle/>
                    <a:p>
                      <a:pPr algn="ctr"/>
                      <a:endParaRPr lang="fr-F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dirty="0">
                        <a:solidFill>
                          <a:srgbClr val="FFC000"/>
                        </a:solidFill>
                      </a:endParaRPr>
                    </a:p>
                  </a:txBody>
                  <a:tcPr/>
                </a:tc>
                <a:extLst>
                  <a:ext uri="{0D108BD9-81ED-4DB2-BD59-A6C34878D82A}">
                    <a16:rowId xmlns:a16="http://schemas.microsoft.com/office/drawing/2014/main" val="1262906119"/>
                  </a:ext>
                </a:extLst>
              </a:tr>
              <a:tr h="370840">
                <a:tc gridSpan="3">
                  <a:txBody>
                    <a:bodyPr/>
                    <a:lstStyle/>
                    <a:p>
                      <a:pPr algn="ctr"/>
                      <a:endParaRPr lang="fr-FR" sz="2400"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723351924"/>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121845644"/>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r>
                        <a:rPr lang="fr-FR" sz="1800" dirty="0"/>
                        <a:t>3</a:t>
                      </a:r>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7-2+4</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pic>
        <p:nvPicPr>
          <p:cNvPr id="10" name="Image 9" descr="C:\Users\ADMIND~1\AppData\Local\Temp\_PA845\Ico_Gameplay\44_Asset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7215" y="126235"/>
            <a:ext cx="1313949" cy="1199328"/>
          </a:xfrm>
          <a:prstGeom prst="rect">
            <a:avLst/>
          </a:prstGeom>
          <a:noFill/>
          <a:ln>
            <a:noFill/>
          </a:ln>
        </p:spPr>
      </p:pic>
      <p:sp>
        <p:nvSpPr>
          <p:cNvPr id="8" name="Rectangle à coins arrondis 7"/>
          <p:cNvSpPr/>
          <p:nvPr/>
        </p:nvSpPr>
        <p:spPr>
          <a:xfrm>
            <a:off x="7128165" y="1598278"/>
            <a:ext cx="4907790" cy="1228050"/>
          </a:xfrm>
          <a:prstGeom prst="roundRect">
            <a:avLst/>
          </a:prstGeom>
          <a:solidFill>
            <a:srgbClr val="66A5CD"/>
          </a:solidFill>
          <a:ln>
            <a:solidFill>
              <a:srgbClr val="3C6D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achetez la camionnette</a:t>
            </a:r>
          </a:p>
          <a:p>
            <a:pPr algn="ctr"/>
            <a:r>
              <a:rPr lang="fr-FR" sz="2800" dirty="0">
                <a:solidFill>
                  <a:schemeClr val="tx1"/>
                </a:solidFill>
              </a:rPr>
              <a:t>(5 unités monétaires)</a:t>
            </a:r>
          </a:p>
        </p:txBody>
      </p:sp>
    </p:spTree>
    <p:extLst>
      <p:ext uri="{BB962C8B-B14F-4D97-AF65-F5344CB8AC3E}">
        <p14:creationId xmlns:p14="http://schemas.microsoft.com/office/powerpoint/2010/main" val="697836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Achat de véhicule – 25/04 (corrigé)  </a:t>
            </a:r>
          </a:p>
        </p:txBody>
      </p:sp>
      <p:graphicFrame>
        <p:nvGraphicFramePr>
          <p:cNvPr id="3" name="Tableau 2"/>
          <p:cNvGraphicFramePr>
            <a:graphicFrameLocks noGrp="1"/>
          </p:cNvGraphicFramePr>
          <p:nvPr>
            <p:extLst>
              <p:ext uri="{D42A27DB-BD31-4B8C-83A1-F6EECF244321}">
                <p14:modId xmlns:p14="http://schemas.microsoft.com/office/powerpoint/2010/main" val="1319619519"/>
              </p:ext>
            </p:extLst>
          </p:nvPr>
        </p:nvGraphicFramePr>
        <p:xfrm>
          <a:off x="318655" y="1046984"/>
          <a:ext cx="6490855" cy="2334157"/>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sz="2400" dirty="0"/>
                        <a:t>25/04</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tc>
                <a:extLst>
                  <a:ext uri="{0D108BD9-81ED-4DB2-BD59-A6C34878D82A}">
                    <a16:rowId xmlns:a16="http://schemas.microsoft.com/office/drawing/2014/main" val="650671"/>
                  </a:ext>
                </a:extLst>
              </a:tr>
              <a:tr h="505357">
                <a:tc>
                  <a:txBody>
                    <a:bodyPr/>
                    <a:lstStyle/>
                    <a:p>
                      <a:r>
                        <a:rPr lang="fr-FR" sz="2400" dirty="0"/>
                        <a:t>Immobilisation</a:t>
                      </a:r>
                    </a:p>
                  </a:txBody>
                  <a:tcPr/>
                </a:tc>
                <a:tc>
                  <a:txBody>
                    <a:bodyPr/>
                    <a:lstStyle/>
                    <a:p>
                      <a:pPr algn="ctr"/>
                      <a:r>
                        <a:rPr lang="fr-FR" sz="2400" b="1" dirty="0">
                          <a:solidFill>
                            <a:schemeClr val="accent5">
                              <a:lumMod val="50000"/>
                            </a:schemeClr>
                          </a:solidFill>
                        </a:rPr>
                        <a:t>5</a:t>
                      </a:r>
                    </a:p>
                  </a:txBody>
                  <a:tcPr/>
                </a:tc>
                <a:tc>
                  <a:txBody>
                    <a:bodyPr/>
                    <a:lstStyle/>
                    <a:p>
                      <a:pPr algn="ctr"/>
                      <a:endParaRPr lang="fr-FR" sz="2400" dirty="0"/>
                    </a:p>
                  </a:txBody>
                  <a:tcPr/>
                </a:tc>
                <a:extLst>
                  <a:ext uri="{0D108BD9-81ED-4DB2-BD59-A6C34878D82A}">
                    <a16:rowId xmlns:a16="http://schemas.microsoft.com/office/drawing/2014/main" val="3966562314"/>
                  </a:ext>
                </a:extLst>
              </a:tr>
              <a:tr h="370840">
                <a:tc>
                  <a:txBody>
                    <a:bodyPr/>
                    <a:lstStyle/>
                    <a:p>
                      <a:r>
                        <a:rPr lang="fr-FR" sz="2400" dirty="0"/>
                        <a:t>       Trésorerie</a:t>
                      </a:r>
                    </a:p>
                  </a:txBody>
                  <a:tcPr/>
                </a:tc>
                <a:tc>
                  <a:txBody>
                    <a:bodyPr/>
                    <a:lstStyle/>
                    <a:p>
                      <a:pPr algn="ctr"/>
                      <a:endParaRPr lang="fr-FR" sz="2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dirty="0">
                          <a:solidFill>
                            <a:srgbClr val="FFC000"/>
                          </a:solidFill>
                        </a:rPr>
                        <a:t>5</a:t>
                      </a:r>
                    </a:p>
                  </a:txBody>
                  <a:tcPr/>
                </a:tc>
                <a:extLst>
                  <a:ext uri="{0D108BD9-81ED-4DB2-BD59-A6C34878D82A}">
                    <a16:rowId xmlns:a16="http://schemas.microsoft.com/office/drawing/2014/main" val="1262906119"/>
                  </a:ext>
                </a:extLst>
              </a:tr>
              <a:tr h="370840">
                <a:tc gridSpan="3">
                  <a:txBody>
                    <a:bodyPr/>
                    <a:lstStyle/>
                    <a:p>
                      <a:pPr algn="ctr"/>
                      <a:r>
                        <a:rPr lang="fr-FR" sz="2400" dirty="0"/>
                        <a:t>Achat de véhicule</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432105318"/>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2173278204"/>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5">
                              <a:lumMod val="50000"/>
                            </a:schemeClr>
                          </a:solidFill>
                        </a:rPr>
                        <a:t>5</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r>
                        <a:rPr lang="fr-FR" sz="1800" dirty="0"/>
                        <a:t>3</a:t>
                      </a:r>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7-2+4-5</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pic>
        <p:nvPicPr>
          <p:cNvPr id="8" name="Image 7" descr="C:\Users\ADMIND~1\AppData\Local\Temp\_PA845\Ico_Gameplay\44_Asset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7215" y="126235"/>
            <a:ext cx="1313949" cy="1199328"/>
          </a:xfrm>
          <a:prstGeom prst="rect">
            <a:avLst/>
          </a:prstGeom>
          <a:noFill/>
          <a:ln>
            <a:noFill/>
          </a:ln>
        </p:spPr>
      </p:pic>
      <p:sp>
        <p:nvSpPr>
          <p:cNvPr id="9" name="Rectangle à coins arrondis 8"/>
          <p:cNvSpPr/>
          <p:nvPr/>
        </p:nvSpPr>
        <p:spPr>
          <a:xfrm>
            <a:off x="7128165" y="1598278"/>
            <a:ext cx="4907790" cy="1228050"/>
          </a:xfrm>
          <a:prstGeom prst="roundRect">
            <a:avLst/>
          </a:prstGeom>
          <a:solidFill>
            <a:srgbClr val="66A5CD"/>
          </a:solidFill>
          <a:ln>
            <a:solidFill>
              <a:srgbClr val="3C6D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achetez la camionnette</a:t>
            </a:r>
          </a:p>
          <a:p>
            <a:pPr algn="ctr"/>
            <a:r>
              <a:rPr lang="fr-FR" sz="2800" dirty="0">
                <a:solidFill>
                  <a:schemeClr val="tx1"/>
                </a:solidFill>
              </a:rPr>
              <a:t>(5 unités monétaires)</a:t>
            </a:r>
          </a:p>
        </p:txBody>
      </p:sp>
      <p:sp>
        <p:nvSpPr>
          <p:cNvPr id="10" name="Flèche courbée vers la droite 9"/>
          <p:cNvSpPr/>
          <p:nvPr/>
        </p:nvSpPr>
        <p:spPr>
          <a:xfrm rot="19650750">
            <a:off x="5911922" y="2570485"/>
            <a:ext cx="1200524" cy="4660304"/>
          </a:xfrm>
          <a:prstGeom prst="curvedRightArrow">
            <a:avLst>
              <a:gd name="adj1" fmla="val 15234"/>
              <a:gd name="adj2" fmla="val 21781"/>
              <a:gd name="adj3" fmla="val 39917"/>
            </a:avLst>
          </a:prstGeom>
          <a:solidFill>
            <a:srgbClr val="EEBA3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courbée vers la droite 10"/>
          <p:cNvSpPr/>
          <p:nvPr/>
        </p:nvSpPr>
        <p:spPr>
          <a:xfrm rot="18615468">
            <a:off x="5617594" y="1920074"/>
            <a:ext cx="1011658" cy="4113659"/>
          </a:xfrm>
          <a:prstGeom prst="curvedRightArrow">
            <a:avLst>
              <a:gd name="adj1" fmla="val 15234"/>
              <a:gd name="adj2" fmla="val 21781"/>
              <a:gd name="adj3" fmla="val 39917"/>
            </a:avLst>
          </a:prstGeom>
          <a:solidFill>
            <a:srgbClr val="66A5C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9568245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04798"/>
            <a:ext cx="12192000" cy="1325563"/>
          </a:xfrm>
        </p:spPr>
        <p:txBody>
          <a:bodyPr>
            <a:normAutofit/>
          </a:bodyPr>
          <a:lstStyle/>
          <a:p>
            <a:r>
              <a:rPr lang="fr-FR" sz="4000" dirty="0"/>
              <a:t>Remboursement échéance emprunt (12/12)  </a:t>
            </a:r>
          </a:p>
        </p:txBody>
      </p:sp>
      <p:graphicFrame>
        <p:nvGraphicFramePr>
          <p:cNvPr id="3" name="Tableau 2"/>
          <p:cNvGraphicFramePr>
            <a:graphicFrameLocks noGrp="1"/>
          </p:cNvGraphicFramePr>
          <p:nvPr>
            <p:extLst>
              <p:ext uri="{D42A27DB-BD31-4B8C-83A1-F6EECF244321}">
                <p14:modId xmlns:p14="http://schemas.microsoft.com/office/powerpoint/2010/main" val="1630634580"/>
              </p:ext>
            </p:extLst>
          </p:nvPr>
        </p:nvGraphicFramePr>
        <p:xfrm>
          <a:off x="318655" y="1046984"/>
          <a:ext cx="6490855" cy="211328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endParaRPr lang="fr-FR" sz="2400" b="1" dirty="0">
                        <a:solidFill>
                          <a:srgbClr val="7030A0"/>
                        </a:solidFill>
                      </a:endParaRPr>
                    </a:p>
                  </a:txBody>
                  <a:tcPr/>
                </a:tc>
                <a:tc>
                  <a:txBody>
                    <a:bodyPr/>
                    <a:lstStyle/>
                    <a:p>
                      <a:pPr algn="ctr"/>
                      <a:endParaRPr lang="fr-FR" sz="2400" dirty="0"/>
                    </a:p>
                  </a:txBody>
                  <a:tcPr/>
                </a:tc>
                <a:extLst>
                  <a:ext uri="{0D108BD9-81ED-4DB2-BD59-A6C34878D82A}">
                    <a16:rowId xmlns:a16="http://schemas.microsoft.com/office/drawing/2014/main" val="650671"/>
                  </a:ext>
                </a:extLst>
              </a:tr>
              <a:tr h="370840">
                <a:tc>
                  <a:txBody>
                    <a:bodyPr/>
                    <a:lstStyle/>
                    <a:p>
                      <a:endParaRPr lang="fr-FR" sz="2400" dirty="0"/>
                    </a:p>
                  </a:txBody>
                  <a:tcPr/>
                </a:tc>
                <a:tc>
                  <a:txBody>
                    <a:bodyPr/>
                    <a:lstStyle/>
                    <a:p>
                      <a:pPr algn="ctr"/>
                      <a:endParaRPr lang="fr-FR" sz="2400" dirty="0">
                        <a:solidFill>
                          <a:srgbClr val="FF0000"/>
                        </a:solidFill>
                      </a:endParaRPr>
                    </a:p>
                  </a:txBody>
                  <a:tcPr/>
                </a:tc>
                <a:tc>
                  <a:txBody>
                    <a:bodyPr/>
                    <a:lstStyle/>
                    <a:p>
                      <a:pPr algn="ctr"/>
                      <a:endParaRPr lang="fr-FR" sz="2400" dirty="0"/>
                    </a:p>
                  </a:txBody>
                  <a:tcPr/>
                </a:tc>
                <a:extLst>
                  <a:ext uri="{0D108BD9-81ED-4DB2-BD59-A6C34878D82A}">
                    <a16:rowId xmlns:a16="http://schemas.microsoft.com/office/drawing/2014/main" val="2810294744"/>
                  </a:ext>
                </a:extLst>
              </a:tr>
              <a:tr h="327849">
                <a:tc>
                  <a:txBody>
                    <a:bodyPr/>
                    <a:lstStyle/>
                    <a:p>
                      <a:endParaRPr lang="fr-FR" sz="2400" dirty="0"/>
                    </a:p>
                  </a:txBody>
                  <a:tcPr/>
                </a:tc>
                <a:tc>
                  <a:txBody>
                    <a:bodyPr/>
                    <a:lstStyle/>
                    <a:p>
                      <a:pPr algn="ctr"/>
                      <a:endParaRPr lang="fr-FR" sz="2400" dirty="0">
                        <a:solidFill>
                          <a:srgbClr val="FFC000"/>
                        </a:solidFill>
                      </a:endParaRPr>
                    </a:p>
                  </a:txBody>
                  <a:tcPr/>
                </a:tc>
                <a:tc>
                  <a:txBody>
                    <a:bodyPr/>
                    <a:lstStyle/>
                    <a:p>
                      <a:pPr algn="ctr"/>
                      <a:endParaRPr lang="fr-FR" sz="2400" b="1" dirty="0">
                        <a:solidFill>
                          <a:schemeClr val="accent4">
                            <a:lumMod val="60000"/>
                            <a:lumOff val="40000"/>
                          </a:schemeClr>
                        </a:solidFill>
                      </a:endParaRPr>
                    </a:p>
                  </a:txBody>
                  <a:tcPr/>
                </a:tc>
                <a:extLst>
                  <a:ext uri="{0D108BD9-81ED-4DB2-BD59-A6C34878D82A}">
                    <a16:rowId xmlns:a16="http://schemas.microsoft.com/office/drawing/2014/main" val="3966562314"/>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555647965"/>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400" dirty="0">
                          <a:solidFill>
                            <a:srgbClr val="FF0000"/>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666193579"/>
              </p:ext>
            </p:extLst>
          </p:nvPr>
        </p:nvGraphicFramePr>
        <p:xfrm>
          <a:off x="5482390" y="3251703"/>
          <a:ext cx="6601691" cy="3596640"/>
        </p:xfrm>
        <a:graphic>
          <a:graphicData uri="http://schemas.openxmlformats.org/drawingml/2006/table">
            <a:tbl>
              <a:tblPr firstRow="1" bandRow="1">
                <a:tableStyleId>{5940675A-B579-460E-94D1-54222C63F5DA}</a:tableStyleId>
              </a:tblPr>
              <a:tblGrid>
                <a:gridCol w="1659263">
                  <a:extLst>
                    <a:ext uri="{9D8B030D-6E8A-4147-A177-3AD203B41FA5}">
                      <a16:colId xmlns:a16="http://schemas.microsoft.com/office/drawing/2014/main" val="2677520285"/>
                    </a:ext>
                  </a:extLst>
                </a:gridCol>
                <a:gridCol w="1714320">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a:t>
                      </a:r>
                      <a:r>
                        <a:rPr lang="fr-FR" sz="1800" b="1" dirty="0" err="1"/>
                        <a:t>immobi</a:t>
                      </a:r>
                      <a:endParaRPr lang="fr-FR"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5">
                              <a:lumMod val="50000"/>
                            </a:schemeClr>
                          </a:solidFill>
                        </a:rPr>
                        <a:t>5</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r>
                        <a:rPr lang="fr-FR" sz="1800" dirty="0"/>
                        <a:t>3</a:t>
                      </a:r>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7-2+4-5</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pic>
        <p:nvPicPr>
          <p:cNvPr id="9" name="Imag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0715" y="126883"/>
            <a:ext cx="1663366" cy="1419526"/>
          </a:xfrm>
          <a:prstGeom prst="rect">
            <a:avLst/>
          </a:prstGeom>
          <a:noFill/>
        </p:spPr>
      </p:pic>
      <p:sp>
        <p:nvSpPr>
          <p:cNvPr id="8" name="Rectangle à coins arrondis 7"/>
          <p:cNvSpPr/>
          <p:nvPr/>
        </p:nvSpPr>
        <p:spPr>
          <a:xfrm>
            <a:off x="7128165" y="1598278"/>
            <a:ext cx="4907790" cy="1228050"/>
          </a:xfrm>
          <a:prstGeom prst="roundRect">
            <a:avLst/>
          </a:prstGeom>
          <a:solidFill>
            <a:srgbClr val="EA51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bg1"/>
                </a:solidFill>
              </a:rPr>
              <a:t>Vous remboursez l’emprunt : </a:t>
            </a:r>
          </a:p>
          <a:p>
            <a:pPr algn="ctr"/>
            <a:r>
              <a:rPr lang="fr-FR" sz="2800" dirty="0">
                <a:solidFill>
                  <a:schemeClr val="bg1"/>
                </a:solidFill>
              </a:rPr>
              <a:t>3 de capital emprunté</a:t>
            </a:r>
          </a:p>
          <a:p>
            <a:pPr algn="ctr"/>
            <a:r>
              <a:rPr lang="fr-FR" sz="2800" dirty="0">
                <a:solidFill>
                  <a:schemeClr val="bg1"/>
                </a:solidFill>
              </a:rPr>
              <a:t>+ 1 de charge d’intérêts</a:t>
            </a:r>
          </a:p>
        </p:txBody>
      </p:sp>
    </p:spTree>
    <p:extLst>
      <p:ext uri="{BB962C8B-B14F-4D97-AF65-F5344CB8AC3E}">
        <p14:creationId xmlns:p14="http://schemas.microsoft.com/office/powerpoint/2010/main" val="2615837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0715" y="126883"/>
            <a:ext cx="1663366" cy="1419526"/>
          </a:xfrm>
          <a:prstGeom prst="rect">
            <a:avLst/>
          </a:prstGeom>
          <a:noFill/>
        </p:spPr>
      </p:pic>
      <p:sp>
        <p:nvSpPr>
          <p:cNvPr id="2" name="Titre 1"/>
          <p:cNvSpPr>
            <a:spLocks noGrp="1"/>
          </p:cNvSpPr>
          <p:nvPr>
            <p:ph type="title"/>
          </p:nvPr>
        </p:nvSpPr>
        <p:spPr>
          <a:xfrm>
            <a:off x="0" y="-304798"/>
            <a:ext cx="12192000" cy="1325563"/>
          </a:xfrm>
        </p:spPr>
        <p:txBody>
          <a:bodyPr>
            <a:normAutofit/>
          </a:bodyPr>
          <a:lstStyle/>
          <a:p>
            <a:r>
              <a:rPr lang="fr-FR" sz="4000" dirty="0"/>
              <a:t>Remboursement échéance emprunt (12/12) – Corrigé </a:t>
            </a:r>
          </a:p>
        </p:txBody>
      </p:sp>
      <p:graphicFrame>
        <p:nvGraphicFramePr>
          <p:cNvPr id="3" name="Tableau 2"/>
          <p:cNvGraphicFramePr>
            <a:graphicFrameLocks noGrp="1"/>
          </p:cNvGraphicFramePr>
          <p:nvPr>
            <p:extLst>
              <p:ext uri="{D42A27DB-BD31-4B8C-83A1-F6EECF244321}">
                <p14:modId xmlns:p14="http://schemas.microsoft.com/office/powerpoint/2010/main" val="1357260400"/>
              </p:ext>
            </p:extLst>
          </p:nvPr>
        </p:nvGraphicFramePr>
        <p:xfrm>
          <a:off x="318655" y="1046984"/>
          <a:ext cx="6490855" cy="21742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12/12/3</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r>
                        <a:rPr lang="fr-FR" sz="2400" dirty="0"/>
                        <a:t>Emprunt bancaire</a:t>
                      </a:r>
                    </a:p>
                  </a:txBody>
                  <a:tcPr/>
                </a:tc>
                <a:tc>
                  <a:txBody>
                    <a:bodyPr/>
                    <a:lstStyle/>
                    <a:p>
                      <a:pPr algn="ctr"/>
                      <a:r>
                        <a:rPr lang="fr-FR" b="1" dirty="0">
                          <a:solidFill>
                            <a:srgbClr val="7030A0"/>
                          </a:solidFill>
                        </a:rPr>
                        <a:t>3</a:t>
                      </a:r>
                    </a:p>
                  </a:txBody>
                  <a:tcPr/>
                </a:tc>
                <a:tc>
                  <a:txBody>
                    <a:bodyPr/>
                    <a:lstStyle/>
                    <a:p>
                      <a:pPr algn="ctr"/>
                      <a:endParaRPr lang="fr-FR" dirty="0"/>
                    </a:p>
                  </a:txBody>
                  <a:tcPr/>
                </a:tc>
                <a:extLst>
                  <a:ext uri="{0D108BD9-81ED-4DB2-BD59-A6C34878D82A}">
                    <a16:rowId xmlns:a16="http://schemas.microsoft.com/office/drawing/2014/main" val="650671"/>
                  </a:ext>
                </a:extLst>
              </a:tr>
              <a:tr h="370840">
                <a:tc>
                  <a:txBody>
                    <a:bodyPr/>
                    <a:lstStyle/>
                    <a:p>
                      <a:r>
                        <a:rPr lang="fr-FR" sz="2400" dirty="0"/>
                        <a:t>Charges d’intérêts</a:t>
                      </a:r>
                    </a:p>
                  </a:txBody>
                  <a:tcPr/>
                </a:tc>
                <a:tc>
                  <a:txBody>
                    <a:bodyPr/>
                    <a:lstStyle/>
                    <a:p>
                      <a:pPr algn="ctr"/>
                      <a:r>
                        <a:rPr lang="fr-FR" dirty="0">
                          <a:solidFill>
                            <a:srgbClr val="FF0000"/>
                          </a:solidFill>
                        </a:rPr>
                        <a:t>1</a:t>
                      </a:r>
                    </a:p>
                  </a:txBody>
                  <a:tcPr/>
                </a:tc>
                <a:tc>
                  <a:txBody>
                    <a:bodyPr/>
                    <a:lstStyle/>
                    <a:p>
                      <a:pPr algn="ctr"/>
                      <a:endParaRPr lang="fr-FR" dirty="0"/>
                    </a:p>
                  </a:txBody>
                  <a:tcPr/>
                </a:tc>
                <a:extLst>
                  <a:ext uri="{0D108BD9-81ED-4DB2-BD59-A6C34878D82A}">
                    <a16:rowId xmlns:a16="http://schemas.microsoft.com/office/drawing/2014/main" val="2810294744"/>
                  </a:ext>
                </a:extLst>
              </a:tr>
              <a:tr h="327849">
                <a:tc>
                  <a:txBody>
                    <a:bodyPr/>
                    <a:lstStyle/>
                    <a:p>
                      <a:r>
                        <a:rPr lang="fr-FR" sz="2800" dirty="0"/>
                        <a:t>    </a:t>
                      </a:r>
                      <a:r>
                        <a:rPr lang="fr-FR" sz="2400" dirty="0"/>
                        <a:t>Trésorerie</a:t>
                      </a:r>
                      <a:endParaRPr lang="fr-FR" sz="2800" dirty="0"/>
                    </a:p>
                  </a:txBody>
                  <a:tcPr/>
                </a:tc>
                <a:tc>
                  <a:txBody>
                    <a:bodyPr/>
                    <a:lstStyle/>
                    <a:p>
                      <a:pPr algn="ctr"/>
                      <a:endParaRPr lang="fr-FR" sz="2800" dirty="0">
                        <a:solidFill>
                          <a:srgbClr val="FFC000"/>
                        </a:solidFill>
                      </a:endParaRPr>
                    </a:p>
                  </a:txBody>
                  <a:tcPr/>
                </a:tc>
                <a:tc>
                  <a:txBody>
                    <a:bodyPr/>
                    <a:lstStyle/>
                    <a:p>
                      <a:pPr algn="ctr"/>
                      <a:r>
                        <a:rPr lang="fr-FR" sz="2000" b="1" dirty="0">
                          <a:solidFill>
                            <a:schemeClr val="accent4">
                              <a:lumMod val="60000"/>
                              <a:lumOff val="40000"/>
                            </a:schemeClr>
                          </a:solidFill>
                        </a:rPr>
                        <a:t>4</a:t>
                      </a:r>
                    </a:p>
                  </a:txBody>
                  <a:tcPr/>
                </a:tc>
                <a:extLst>
                  <a:ext uri="{0D108BD9-81ED-4DB2-BD59-A6C34878D82A}">
                    <a16:rowId xmlns:a16="http://schemas.microsoft.com/office/drawing/2014/main" val="3966562314"/>
                  </a:ext>
                </a:extLst>
              </a:tr>
              <a:tr h="370840">
                <a:tc gridSpan="3">
                  <a:txBody>
                    <a:bodyPr/>
                    <a:lstStyle/>
                    <a:p>
                      <a:pPr algn="ctr"/>
                      <a:r>
                        <a:rPr lang="fr-FR" dirty="0"/>
                        <a:t>Remboursement emprunt bancaire contracté</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719268508"/>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400" dirty="0">
                          <a:solidFill>
                            <a:srgbClr val="FF0000"/>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3289054572"/>
              </p:ext>
            </p:extLst>
          </p:nvPr>
        </p:nvGraphicFramePr>
        <p:xfrm>
          <a:off x="5482390" y="3251703"/>
          <a:ext cx="6601691" cy="3596640"/>
        </p:xfrm>
        <a:graphic>
          <a:graphicData uri="http://schemas.openxmlformats.org/drawingml/2006/table">
            <a:tbl>
              <a:tblPr firstRow="1" bandRow="1">
                <a:tableStyleId>{5940675A-B579-460E-94D1-54222C63F5DA}</a:tableStyleId>
              </a:tblPr>
              <a:tblGrid>
                <a:gridCol w="1659263">
                  <a:extLst>
                    <a:ext uri="{9D8B030D-6E8A-4147-A177-3AD203B41FA5}">
                      <a16:colId xmlns:a16="http://schemas.microsoft.com/office/drawing/2014/main" val="2677520285"/>
                    </a:ext>
                  </a:extLst>
                </a:gridCol>
                <a:gridCol w="1714320">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a:t>
                      </a:r>
                      <a:r>
                        <a:rPr lang="fr-FR" sz="1800" b="1" dirty="0" err="1"/>
                        <a:t>immobi</a:t>
                      </a:r>
                      <a:endParaRPr lang="fr-FR"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5">
                              <a:lumMod val="50000"/>
                            </a:schemeClr>
                          </a:solidFill>
                        </a:rPr>
                        <a:t>5</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r>
                        <a:rPr lang="fr-FR" sz="1800" dirty="0"/>
                        <a:t>3-3</a:t>
                      </a:r>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7-2+4-5-4</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0" name="Rectangle à coins arrondis 9"/>
          <p:cNvSpPr/>
          <p:nvPr/>
        </p:nvSpPr>
        <p:spPr>
          <a:xfrm>
            <a:off x="7128165" y="1598278"/>
            <a:ext cx="4907790" cy="1228050"/>
          </a:xfrm>
          <a:prstGeom prst="roundRect">
            <a:avLst/>
          </a:prstGeom>
          <a:solidFill>
            <a:srgbClr val="EA51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bg1"/>
                </a:solidFill>
              </a:rPr>
              <a:t>Vous remboursez l’emprunt : </a:t>
            </a:r>
          </a:p>
          <a:p>
            <a:pPr algn="ctr"/>
            <a:r>
              <a:rPr lang="fr-FR" sz="2800" dirty="0">
                <a:solidFill>
                  <a:schemeClr val="bg1"/>
                </a:solidFill>
              </a:rPr>
              <a:t>3 de capital emprunté</a:t>
            </a:r>
          </a:p>
          <a:p>
            <a:pPr algn="ctr"/>
            <a:r>
              <a:rPr lang="fr-FR" sz="2800" dirty="0">
                <a:solidFill>
                  <a:schemeClr val="bg1"/>
                </a:solidFill>
              </a:rPr>
              <a:t>+ 1 de charge d’intérêts</a:t>
            </a:r>
          </a:p>
        </p:txBody>
      </p:sp>
    </p:spTree>
    <p:extLst>
      <p:ext uri="{BB962C8B-B14F-4D97-AF65-F5344CB8AC3E}">
        <p14:creationId xmlns:p14="http://schemas.microsoft.com/office/powerpoint/2010/main" val="392146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121824743"/>
              </p:ext>
            </p:extLst>
          </p:nvPr>
        </p:nvGraphicFramePr>
        <p:xfrm>
          <a:off x="374073" y="1427018"/>
          <a:ext cx="11319164" cy="1833880"/>
        </p:xfrm>
        <a:graphic>
          <a:graphicData uri="http://schemas.openxmlformats.org/drawingml/2006/table">
            <a:tbl>
              <a:tblPr firstRow="1" bandRow="1">
                <a:tableStyleId>{5940675A-B579-460E-94D1-54222C63F5DA}</a:tableStyleId>
              </a:tblPr>
              <a:tblGrid>
                <a:gridCol w="4952839">
                  <a:extLst>
                    <a:ext uri="{9D8B030D-6E8A-4147-A177-3AD203B41FA5}">
                      <a16:colId xmlns:a16="http://schemas.microsoft.com/office/drawing/2014/main" val="2859949339"/>
                    </a:ext>
                  </a:extLst>
                </a:gridCol>
                <a:gridCol w="893135">
                  <a:extLst>
                    <a:ext uri="{9D8B030D-6E8A-4147-A177-3AD203B41FA5}">
                      <a16:colId xmlns:a16="http://schemas.microsoft.com/office/drawing/2014/main" val="2509306587"/>
                    </a:ext>
                  </a:extLst>
                </a:gridCol>
                <a:gridCol w="839972">
                  <a:extLst>
                    <a:ext uri="{9D8B030D-6E8A-4147-A177-3AD203B41FA5}">
                      <a16:colId xmlns:a16="http://schemas.microsoft.com/office/drawing/2014/main" val="449980353"/>
                    </a:ext>
                  </a:extLst>
                </a:gridCol>
                <a:gridCol w="4633218">
                  <a:extLst>
                    <a:ext uri="{9D8B030D-6E8A-4147-A177-3AD203B41FA5}">
                      <a16:colId xmlns:a16="http://schemas.microsoft.com/office/drawing/2014/main" val="2926787851"/>
                    </a:ext>
                  </a:extLst>
                </a:gridCol>
              </a:tblGrid>
              <a:tr h="365760">
                <a:tc gridSpan="3">
                  <a:txBody>
                    <a:bodyPr/>
                    <a:lstStyle/>
                    <a:p>
                      <a:pPr algn="ct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dirty="0"/>
                    </a:p>
                  </a:txBody>
                  <a:tcPr/>
                </a:tc>
                <a:tc hMerge="1">
                  <a:txBody>
                    <a:bodyPr/>
                    <a:lstStyle/>
                    <a:p>
                      <a:endParaRPr lang="fr-FR" dirty="0"/>
                    </a:p>
                  </a:txBody>
                  <a:tcPr/>
                </a:tc>
                <a:tc rowSpan="4">
                  <a:txBody>
                    <a:bodyPr/>
                    <a:lstStyle/>
                    <a:p>
                      <a:pPr algn="ctr"/>
                      <a:r>
                        <a:rPr lang="fr-FR" b="1" dirty="0"/>
                        <a:t>Achat</a:t>
                      </a:r>
                      <a:r>
                        <a:rPr lang="fr-FR" b="1" baseline="0" dirty="0"/>
                        <a:t> de bien</a:t>
                      </a:r>
                      <a:r>
                        <a:rPr lang="fr-FR" dirty="0"/>
                        <a:t> : </a:t>
                      </a:r>
                    </a:p>
                    <a:p>
                      <a:pPr marL="285750" indent="-285750" algn="just">
                        <a:buFont typeface="Symbol" panose="05050102010706020507" pitchFamily="18" charset="2"/>
                        <a:buChar char="Þ"/>
                      </a:pPr>
                      <a:r>
                        <a:rPr lang="fr-FR" sz="1700" u="none" dirty="0"/>
                        <a:t>La marchandise</a:t>
                      </a:r>
                      <a:r>
                        <a:rPr lang="fr-FR" sz="1700" u="none" baseline="0" dirty="0"/>
                        <a:t> (ou MP) entre dans le patrimoine (débit). Il en résulte un appauvrissement : charge.  </a:t>
                      </a:r>
                    </a:p>
                    <a:p>
                      <a:pPr marL="285750" indent="-285750" algn="just">
                        <a:buFont typeface="Symbol" panose="05050102010706020507" pitchFamily="18" charset="2"/>
                        <a:buChar char="Þ"/>
                      </a:pPr>
                      <a:r>
                        <a:rPr lang="fr-FR" sz="1700" u="none" baseline="0" dirty="0"/>
                        <a:t>La trésorerie sort du patrimoine (crédit)</a:t>
                      </a:r>
                      <a:endParaRPr lang="fr-FR" sz="1700" u="none"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EBA3C"/>
                    </a:solidFill>
                  </a:tcPr>
                </a:tc>
                <a:extLst>
                  <a:ext uri="{0D108BD9-81ED-4DB2-BD59-A6C34878D82A}">
                    <a16:rowId xmlns:a16="http://schemas.microsoft.com/office/drawing/2014/main" val="4067193553"/>
                  </a:ext>
                </a:extLst>
              </a:tr>
              <a:tr h="370840">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Débit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dirty="0"/>
                        <a:t>Crédit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fr-FR" dirty="0"/>
                    </a:p>
                  </a:txBody>
                  <a:tcPr/>
                </a:tc>
                <a:extLst>
                  <a:ext uri="{0D108BD9-81ED-4DB2-BD59-A6C34878D82A}">
                    <a16:rowId xmlns:a16="http://schemas.microsoft.com/office/drawing/2014/main" val="650671"/>
                  </a:ext>
                </a:extLst>
              </a:tr>
              <a:tr h="0">
                <a:tc>
                  <a:txBody>
                    <a:bodyPr/>
                    <a:lstStyle/>
                    <a:p>
                      <a:r>
                        <a:rPr lang="fr-FR" sz="2000" dirty="0"/>
                        <a:t>Achat de</a:t>
                      </a:r>
                      <a:r>
                        <a:rPr lang="fr-FR" sz="2000" baseline="0" dirty="0"/>
                        <a:t> marchandises / matières premières (charge)</a:t>
                      </a: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20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fr-FR" sz="2800" dirty="0"/>
                    </a:p>
                  </a:txBody>
                  <a:tcPr/>
                </a:tc>
                <a:extLst>
                  <a:ext uri="{0D108BD9-81ED-4DB2-BD59-A6C34878D82A}">
                    <a16:rowId xmlns:a16="http://schemas.microsoft.com/office/drawing/2014/main" val="3966562314"/>
                  </a:ext>
                </a:extLst>
              </a:tr>
              <a:tr h="360000">
                <a:tc>
                  <a:txBody>
                    <a:bodyPr/>
                    <a:lstStyle/>
                    <a:p>
                      <a:r>
                        <a:rPr lang="fr-FR" sz="2000" dirty="0"/>
                        <a:t>     Trésorerie (baisse actif)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fr-FR"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dirty="0">
                        <a:solidFill>
                          <a:schemeClr val="accent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3336507146"/>
              </p:ext>
            </p:extLst>
          </p:nvPr>
        </p:nvGraphicFramePr>
        <p:xfrm>
          <a:off x="374073" y="3861261"/>
          <a:ext cx="11319164" cy="1529080"/>
        </p:xfrm>
        <a:graphic>
          <a:graphicData uri="http://schemas.openxmlformats.org/drawingml/2006/table">
            <a:tbl>
              <a:tblPr firstRow="1" bandRow="1">
                <a:tableStyleId>{5940675A-B579-460E-94D1-54222C63F5DA}</a:tableStyleId>
              </a:tblPr>
              <a:tblGrid>
                <a:gridCol w="4087090">
                  <a:extLst>
                    <a:ext uri="{9D8B030D-6E8A-4147-A177-3AD203B41FA5}">
                      <a16:colId xmlns:a16="http://schemas.microsoft.com/office/drawing/2014/main" val="2859949339"/>
                    </a:ext>
                  </a:extLst>
                </a:gridCol>
                <a:gridCol w="831273">
                  <a:extLst>
                    <a:ext uri="{9D8B030D-6E8A-4147-A177-3AD203B41FA5}">
                      <a16:colId xmlns:a16="http://schemas.microsoft.com/office/drawing/2014/main" val="2509306587"/>
                    </a:ext>
                  </a:extLst>
                </a:gridCol>
                <a:gridCol w="1080655">
                  <a:extLst>
                    <a:ext uri="{9D8B030D-6E8A-4147-A177-3AD203B41FA5}">
                      <a16:colId xmlns:a16="http://schemas.microsoft.com/office/drawing/2014/main" val="449980353"/>
                    </a:ext>
                  </a:extLst>
                </a:gridCol>
                <a:gridCol w="5320146">
                  <a:extLst>
                    <a:ext uri="{9D8B030D-6E8A-4147-A177-3AD203B41FA5}">
                      <a16:colId xmlns:a16="http://schemas.microsoft.com/office/drawing/2014/main" val="2926787851"/>
                    </a:ext>
                  </a:extLst>
                </a:gridCol>
              </a:tblGrid>
              <a:tr h="364879">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tc rowSpan="4">
                  <a:txBody>
                    <a:bodyPr/>
                    <a:lstStyle/>
                    <a:p>
                      <a:pPr algn="ctr"/>
                      <a:r>
                        <a:rPr lang="fr-FR" b="1" dirty="0"/>
                        <a:t>Autre achat / consommation </a:t>
                      </a:r>
                      <a:r>
                        <a:rPr lang="fr-FR" dirty="0"/>
                        <a:t>: </a:t>
                      </a:r>
                    </a:p>
                    <a:p>
                      <a:pPr algn="just"/>
                      <a:r>
                        <a:rPr lang="fr-FR" dirty="0"/>
                        <a:t>L’écriture</a:t>
                      </a:r>
                      <a:r>
                        <a:rPr lang="fr-FR" baseline="0" dirty="0"/>
                        <a:t> est similaire pour tous les autres achats et services consommés (loyer, électricité, assurance, salaires etc…). </a:t>
                      </a:r>
                      <a:endParaRPr lang="fr-FR" dirty="0"/>
                    </a:p>
                  </a:txBody>
                  <a:tcPr>
                    <a:solidFill>
                      <a:schemeClr val="bg1">
                        <a:lumMod val="95000"/>
                      </a:schemeClr>
                    </a:solidFill>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tc vMerge="1">
                  <a:txBody>
                    <a:bodyPr/>
                    <a:lstStyle/>
                    <a:p>
                      <a:pPr algn="ctr"/>
                      <a:endParaRPr lang="fr-FR" dirty="0"/>
                    </a:p>
                  </a:txBody>
                  <a:tcPr/>
                </a:tc>
                <a:extLst>
                  <a:ext uri="{0D108BD9-81ED-4DB2-BD59-A6C34878D82A}">
                    <a16:rowId xmlns:a16="http://schemas.microsoft.com/office/drawing/2014/main" val="650671"/>
                  </a:ext>
                </a:extLst>
              </a:tr>
              <a:tr h="0">
                <a:tc>
                  <a:txBody>
                    <a:bodyPr/>
                    <a:lstStyle/>
                    <a:p>
                      <a:r>
                        <a:rPr lang="fr-FR" sz="2000" dirty="0"/>
                        <a:t>Achat de services (charge)</a:t>
                      </a:r>
                    </a:p>
                  </a:txBody>
                  <a:tcPr/>
                </a:tc>
                <a:tc>
                  <a:txBody>
                    <a:bodyPr/>
                    <a:lstStyle/>
                    <a:p>
                      <a:pPr algn="ctr"/>
                      <a:endParaRPr lang="fr-FR" sz="2000" dirty="0">
                        <a:solidFill>
                          <a:srgbClr val="FF0000"/>
                        </a:solidFill>
                      </a:endParaRPr>
                    </a:p>
                  </a:txBody>
                  <a:tcPr/>
                </a:tc>
                <a:tc>
                  <a:txBody>
                    <a:bodyPr/>
                    <a:lstStyle/>
                    <a:p>
                      <a:pPr algn="ctr"/>
                      <a:endParaRPr lang="fr-FR" sz="2000" dirty="0"/>
                    </a:p>
                  </a:txBody>
                  <a:tcPr/>
                </a:tc>
                <a:tc vMerge="1">
                  <a:txBody>
                    <a:bodyPr/>
                    <a:lstStyle/>
                    <a:p>
                      <a:pPr algn="ctr"/>
                      <a:endParaRPr lang="fr-FR" sz="2800" dirty="0"/>
                    </a:p>
                  </a:txBody>
                  <a:tcPr/>
                </a:tc>
                <a:extLst>
                  <a:ext uri="{0D108BD9-81ED-4DB2-BD59-A6C34878D82A}">
                    <a16:rowId xmlns:a16="http://schemas.microsoft.com/office/drawing/2014/main" val="396656231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dirty="0"/>
                        <a:t>     Trésorerie (baisse actif)</a:t>
                      </a:r>
                    </a:p>
                  </a:txBody>
                  <a:tcPr/>
                </a:tc>
                <a:tc>
                  <a:txBody>
                    <a:bodyPr/>
                    <a:lstStyle/>
                    <a:p>
                      <a:pPr algn="ctr"/>
                      <a:endParaRPr lang="fr-FR"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dirty="0">
                        <a:solidFill>
                          <a:schemeClr val="accent4"/>
                        </a:solidFill>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sp>
        <p:nvSpPr>
          <p:cNvPr id="4" name="Titre 1"/>
          <p:cNvSpPr txBox="1">
            <a:spLocks/>
          </p:cNvSpPr>
          <p:nvPr/>
        </p:nvSpPr>
        <p:spPr>
          <a:xfrm>
            <a:off x="0"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t>Les écritures d’achat (paiement comptant) </a:t>
            </a:r>
          </a:p>
        </p:txBody>
      </p:sp>
      <p:pic>
        <p:nvPicPr>
          <p:cNvPr id="6" name="Image 5"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695708" y="332509"/>
            <a:ext cx="1288471" cy="1224492"/>
          </a:xfrm>
          <a:prstGeom prst="rect">
            <a:avLst/>
          </a:prstGeom>
          <a:noFill/>
          <a:ln>
            <a:noFill/>
          </a:ln>
        </p:spPr>
      </p:pic>
    </p:spTree>
    <p:extLst>
      <p:ext uri="{BB962C8B-B14F-4D97-AF65-F5344CB8AC3E}">
        <p14:creationId xmlns:p14="http://schemas.microsoft.com/office/powerpoint/2010/main" val="7376048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Perte de valeur véhicule – 31/12  </a:t>
            </a:r>
          </a:p>
        </p:txBody>
      </p:sp>
      <p:graphicFrame>
        <p:nvGraphicFramePr>
          <p:cNvPr id="3" name="Tableau 2"/>
          <p:cNvGraphicFramePr>
            <a:graphicFrameLocks noGrp="1"/>
          </p:cNvGraphicFramePr>
          <p:nvPr>
            <p:extLst>
              <p:ext uri="{D42A27DB-BD31-4B8C-83A1-F6EECF244321}">
                <p14:modId xmlns:p14="http://schemas.microsoft.com/office/powerpoint/2010/main" val="974880728"/>
              </p:ext>
            </p:extLst>
          </p:nvPr>
        </p:nvGraphicFramePr>
        <p:xfrm>
          <a:off x="318655" y="1046984"/>
          <a:ext cx="6490855" cy="2334157"/>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sz="2400"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tc>
                <a:extLst>
                  <a:ext uri="{0D108BD9-81ED-4DB2-BD59-A6C34878D82A}">
                    <a16:rowId xmlns:a16="http://schemas.microsoft.com/office/drawing/2014/main" val="650671"/>
                  </a:ext>
                </a:extLst>
              </a:tr>
              <a:tr h="505357">
                <a:tc>
                  <a:txBody>
                    <a:bodyPr/>
                    <a:lstStyle/>
                    <a:p>
                      <a:endParaRPr lang="fr-F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b="1" dirty="0">
                        <a:solidFill>
                          <a:srgbClr val="C00000"/>
                        </a:solidFill>
                      </a:endParaRPr>
                    </a:p>
                  </a:txBody>
                  <a:tcPr/>
                </a:tc>
                <a:tc>
                  <a:txBody>
                    <a:bodyPr/>
                    <a:lstStyle/>
                    <a:p>
                      <a:pPr algn="ctr"/>
                      <a:endParaRPr lang="fr-FR" sz="2400" dirty="0"/>
                    </a:p>
                  </a:txBody>
                  <a:tcPr/>
                </a:tc>
                <a:extLst>
                  <a:ext uri="{0D108BD9-81ED-4DB2-BD59-A6C34878D82A}">
                    <a16:rowId xmlns:a16="http://schemas.microsoft.com/office/drawing/2014/main" val="3966562314"/>
                  </a:ext>
                </a:extLst>
              </a:tr>
              <a:tr h="370840">
                <a:tc>
                  <a:txBody>
                    <a:bodyPr/>
                    <a:lstStyle/>
                    <a:p>
                      <a:endParaRPr lang="fr-FR" sz="2400" dirty="0"/>
                    </a:p>
                  </a:txBody>
                  <a:tcPr/>
                </a:tc>
                <a:tc>
                  <a:txBody>
                    <a:bodyPr/>
                    <a:lstStyle/>
                    <a:p>
                      <a:pPr algn="ctr"/>
                      <a:endParaRPr lang="fr-F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b="1" dirty="0">
                        <a:solidFill>
                          <a:schemeClr val="accent5">
                            <a:lumMod val="50000"/>
                          </a:schemeClr>
                        </a:solidFill>
                      </a:endParaRPr>
                    </a:p>
                  </a:txBody>
                  <a:tcPr/>
                </a:tc>
                <a:extLst>
                  <a:ext uri="{0D108BD9-81ED-4DB2-BD59-A6C34878D82A}">
                    <a16:rowId xmlns:a16="http://schemas.microsoft.com/office/drawing/2014/main" val="1262906119"/>
                  </a:ext>
                </a:extLst>
              </a:tr>
              <a:tr h="370840">
                <a:tc gridSpan="3">
                  <a:txBody>
                    <a:bodyPr/>
                    <a:lstStyle/>
                    <a:p>
                      <a:pPr algn="ctr"/>
                      <a:endParaRPr lang="fr-FR" sz="2400"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477335535"/>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29038836"/>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5">
                              <a:lumMod val="50000"/>
                            </a:schemeClr>
                          </a:solidFill>
                        </a:rPr>
                        <a:t>5</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r>
                        <a:rPr lang="fr-FR" sz="1800" dirty="0"/>
                        <a:t>3-3</a:t>
                      </a:r>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7-2+4-5-4</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1" name="Rectangle à coins arrondis 10"/>
          <p:cNvSpPr/>
          <p:nvPr/>
        </p:nvSpPr>
        <p:spPr>
          <a:xfrm>
            <a:off x="7128165" y="1598278"/>
            <a:ext cx="4907790" cy="1228050"/>
          </a:xfrm>
          <a:prstGeom prst="roundRect">
            <a:avLst/>
          </a:prstGeom>
          <a:solidFill>
            <a:srgbClr val="66A5CD"/>
          </a:solidFill>
          <a:ln>
            <a:solidFill>
              <a:srgbClr val="3C6D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La camionnette perd 1 de sa valeur</a:t>
            </a:r>
          </a:p>
        </p:txBody>
      </p:sp>
      <p:pic>
        <p:nvPicPr>
          <p:cNvPr id="12" name="Image 11" descr="C:\Users\ADMIND~1\AppData\Local\Temp\_PA845\Ico_Gameplay\44_Asset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510446"/>
            <a:ext cx="1313949" cy="1199328"/>
          </a:xfrm>
          <a:prstGeom prst="rect">
            <a:avLst/>
          </a:prstGeom>
          <a:noFill/>
          <a:ln>
            <a:noFill/>
          </a:ln>
        </p:spPr>
      </p:pic>
    </p:spTree>
    <p:extLst>
      <p:ext uri="{BB962C8B-B14F-4D97-AF65-F5344CB8AC3E}">
        <p14:creationId xmlns:p14="http://schemas.microsoft.com/office/powerpoint/2010/main" val="2492092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Perte de valeur véhicule – 31/12 (corrigé)  </a:t>
            </a:r>
          </a:p>
        </p:txBody>
      </p:sp>
      <p:graphicFrame>
        <p:nvGraphicFramePr>
          <p:cNvPr id="3" name="Tableau 2"/>
          <p:cNvGraphicFramePr>
            <a:graphicFrameLocks noGrp="1"/>
          </p:cNvGraphicFramePr>
          <p:nvPr>
            <p:extLst>
              <p:ext uri="{D42A27DB-BD31-4B8C-83A1-F6EECF244321}">
                <p14:modId xmlns:p14="http://schemas.microsoft.com/office/powerpoint/2010/main" val="1055082407"/>
              </p:ext>
            </p:extLst>
          </p:nvPr>
        </p:nvGraphicFramePr>
        <p:xfrm>
          <a:off x="318655" y="1046984"/>
          <a:ext cx="6490855" cy="2334157"/>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sz="2400" dirty="0"/>
                        <a:t>31/12/3</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tc>
                <a:extLst>
                  <a:ext uri="{0D108BD9-81ED-4DB2-BD59-A6C34878D82A}">
                    <a16:rowId xmlns:a16="http://schemas.microsoft.com/office/drawing/2014/main" val="650671"/>
                  </a:ext>
                </a:extLst>
              </a:tr>
              <a:tr h="505357">
                <a:tc>
                  <a:txBody>
                    <a:bodyPr/>
                    <a:lstStyle/>
                    <a:p>
                      <a:r>
                        <a:rPr lang="fr-FR" sz="2400" dirty="0"/>
                        <a:t>Charge d’amortissement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srgbClr val="C00000"/>
                          </a:solidFill>
                        </a:rPr>
                        <a:t> 1</a:t>
                      </a:r>
                    </a:p>
                  </a:txBody>
                  <a:tcPr/>
                </a:tc>
                <a:tc>
                  <a:txBody>
                    <a:bodyPr/>
                    <a:lstStyle/>
                    <a:p>
                      <a:pPr algn="ctr"/>
                      <a:endParaRPr lang="fr-FR" sz="2400" dirty="0"/>
                    </a:p>
                  </a:txBody>
                  <a:tcPr/>
                </a:tc>
                <a:extLst>
                  <a:ext uri="{0D108BD9-81ED-4DB2-BD59-A6C34878D82A}">
                    <a16:rowId xmlns:a16="http://schemas.microsoft.com/office/drawing/2014/main" val="3966562314"/>
                  </a:ext>
                </a:extLst>
              </a:tr>
              <a:tr h="370840">
                <a:tc>
                  <a:txBody>
                    <a:bodyPr/>
                    <a:lstStyle/>
                    <a:p>
                      <a:r>
                        <a:rPr lang="fr-FR" sz="2400" dirty="0"/>
                        <a:t>       Perte de valeur de l’</a:t>
                      </a:r>
                      <a:r>
                        <a:rPr lang="fr-FR" sz="2400" dirty="0" err="1"/>
                        <a:t>immo</a:t>
                      </a:r>
                      <a:endParaRPr lang="fr-FR" sz="2400" dirty="0"/>
                    </a:p>
                  </a:txBody>
                  <a:tcPr/>
                </a:tc>
                <a:tc>
                  <a:txBody>
                    <a:bodyPr/>
                    <a:lstStyle/>
                    <a:p>
                      <a:pPr algn="ctr"/>
                      <a:endParaRPr lang="fr-F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schemeClr val="accent5">
                              <a:lumMod val="50000"/>
                            </a:schemeClr>
                          </a:solidFill>
                        </a:rPr>
                        <a:t>1</a:t>
                      </a:r>
                    </a:p>
                  </a:txBody>
                  <a:tcPr/>
                </a:tc>
                <a:extLst>
                  <a:ext uri="{0D108BD9-81ED-4DB2-BD59-A6C34878D82A}">
                    <a16:rowId xmlns:a16="http://schemas.microsoft.com/office/drawing/2014/main" val="1262906119"/>
                  </a:ext>
                </a:extLst>
              </a:tr>
              <a:tr h="370840">
                <a:tc gridSpan="3">
                  <a:txBody>
                    <a:bodyPr/>
                    <a:lstStyle/>
                    <a:p>
                      <a:pPr algn="ctr"/>
                      <a:r>
                        <a:rPr lang="fr-FR" sz="2400" dirty="0"/>
                        <a:t>Perte de valeur de l’</a:t>
                      </a:r>
                      <a:r>
                        <a:rPr lang="fr-FR" sz="2400" dirty="0" err="1"/>
                        <a:t>immo</a:t>
                      </a:r>
                      <a:endParaRPr lang="fr-FR" sz="2400"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110630300"/>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36315007"/>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5">
                              <a:lumMod val="50000"/>
                            </a:schemeClr>
                          </a:solidFill>
                        </a:rPr>
                        <a:t>5-1</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r>
                        <a:rPr lang="fr-FR" sz="1800" dirty="0"/>
                        <a:t>3-3</a:t>
                      </a:r>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7-2+4-5-4</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1" name="Rectangle à coins arrondis 10"/>
          <p:cNvSpPr/>
          <p:nvPr/>
        </p:nvSpPr>
        <p:spPr>
          <a:xfrm>
            <a:off x="7128165" y="1598278"/>
            <a:ext cx="4907790" cy="1228050"/>
          </a:xfrm>
          <a:prstGeom prst="roundRect">
            <a:avLst/>
          </a:prstGeom>
          <a:solidFill>
            <a:srgbClr val="66A5CD"/>
          </a:solidFill>
          <a:ln>
            <a:solidFill>
              <a:srgbClr val="3C6D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La camionnette perd 1 de sa valeur</a:t>
            </a:r>
          </a:p>
        </p:txBody>
      </p:sp>
      <p:pic>
        <p:nvPicPr>
          <p:cNvPr id="12" name="Image 11" descr="C:\Users\ADMIND~1\AppData\Local\Temp\_PA845\Ico_Gameplay\44_Asset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510446"/>
            <a:ext cx="1313949" cy="1199328"/>
          </a:xfrm>
          <a:prstGeom prst="rect">
            <a:avLst/>
          </a:prstGeom>
          <a:noFill/>
          <a:ln>
            <a:noFill/>
          </a:ln>
        </p:spPr>
      </p:pic>
      <p:sp>
        <p:nvSpPr>
          <p:cNvPr id="8" name="Flèche courbée vers la droite 7"/>
          <p:cNvSpPr/>
          <p:nvPr/>
        </p:nvSpPr>
        <p:spPr>
          <a:xfrm rot="18940149">
            <a:off x="6165711" y="2751264"/>
            <a:ext cx="1011658" cy="3010622"/>
          </a:xfrm>
          <a:prstGeom prst="curvedRightArrow">
            <a:avLst>
              <a:gd name="adj1" fmla="val 15234"/>
              <a:gd name="adj2" fmla="val 21781"/>
              <a:gd name="adj3" fmla="val 39917"/>
            </a:avLst>
          </a:prstGeom>
          <a:solidFill>
            <a:srgbClr val="66A5C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Flèche courbée vers la droite 8"/>
          <p:cNvSpPr/>
          <p:nvPr/>
        </p:nvSpPr>
        <p:spPr>
          <a:xfrm rot="737747">
            <a:off x="3901186" y="2062073"/>
            <a:ext cx="792458" cy="3251274"/>
          </a:xfrm>
          <a:prstGeom prst="curvedRightArrow">
            <a:avLst>
              <a:gd name="adj1" fmla="val 15234"/>
              <a:gd name="adj2" fmla="val 21781"/>
              <a:gd name="adj3" fmla="val 3991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31243733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1839074" cy="19410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Fin d’année – établissement comptes annuels</a:t>
            </a:r>
          </a:p>
          <a:p>
            <a:pPr marL="742950" indent="-742950">
              <a:buAutoNum type="arabicParenR"/>
            </a:pPr>
            <a:r>
              <a:rPr lang="fr-FR" sz="3200" dirty="0"/>
              <a:t>Détermination du résultat </a:t>
            </a:r>
          </a:p>
          <a:p>
            <a:pPr marL="742950" indent="-742950">
              <a:buAutoNum type="arabicParenR"/>
            </a:pPr>
            <a:r>
              <a:rPr lang="fr-FR" sz="3200" dirty="0"/>
              <a:t>Dépôt du résultat en capitaux propres (réserves/RAN)</a:t>
            </a:r>
          </a:p>
          <a:p>
            <a:pPr marL="742950" indent="-742950">
              <a:buAutoNum type="arabicParenR"/>
            </a:pPr>
            <a:r>
              <a:rPr lang="fr-FR" sz="3200" dirty="0"/>
              <a:t>Vérification que total actif = total passif</a:t>
            </a:r>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endParaRPr lang="fr-FR" sz="3200" dirty="0"/>
          </a:p>
        </p:txBody>
      </p:sp>
      <p:graphicFrame>
        <p:nvGraphicFramePr>
          <p:cNvPr id="5" name="Tableau 4"/>
          <p:cNvGraphicFramePr>
            <a:graphicFrameLocks noGrp="1"/>
          </p:cNvGraphicFramePr>
          <p:nvPr>
            <p:extLst>
              <p:ext uri="{D42A27DB-BD31-4B8C-83A1-F6EECF244321}">
                <p14:modId xmlns:p14="http://schemas.microsoft.com/office/powerpoint/2010/main" val="2990623875"/>
              </p:ext>
            </p:extLst>
          </p:nvPr>
        </p:nvGraphicFramePr>
        <p:xfrm>
          <a:off x="479077" y="3028462"/>
          <a:ext cx="4742872" cy="2114638"/>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560158">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113457785"/>
              </p:ext>
            </p:extLst>
          </p:nvPr>
        </p:nvGraphicFramePr>
        <p:xfrm>
          <a:off x="5434264" y="2312182"/>
          <a:ext cx="6601691" cy="3597394"/>
        </p:xfrm>
        <a:graphic>
          <a:graphicData uri="http://schemas.openxmlformats.org/drawingml/2006/table">
            <a:tbl>
              <a:tblPr firstRow="1" bandRow="1">
                <a:tableStyleId>{5940675A-B579-460E-94D1-54222C63F5DA}</a:tableStyleId>
              </a:tblPr>
              <a:tblGrid>
                <a:gridCol w="1673118">
                  <a:extLst>
                    <a:ext uri="{9D8B030D-6E8A-4147-A177-3AD203B41FA5}">
                      <a16:colId xmlns:a16="http://schemas.microsoft.com/office/drawing/2014/main" val="2677520285"/>
                    </a:ext>
                  </a:extLst>
                </a:gridCol>
                <a:gridCol w="170046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518914">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a:t>
                      </a:r>
                      <a:r>
                        <a:rPr lang="fr-FR" sz="1800" b="1" dirty="0" err="1"/>
                        <a:t>immob</a:t>
                      </a:r>
                      <a:r>
                        <a:rPr lang="fr-FR" sz="1800" b="1"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5">
                              <a:lumMod val="50000"/>
                            </a:schemeClr>
                          </a:solidFill>
                        </a:rPr>
                        <a:t>5-1</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r>
                        <a:rPr lang="fr-FR" sz="1800" dirty="0"/>
                        <a:t>3-3</a:t>
                      </a:r>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7-2+4-5-4</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Tree>
    <p:extLst>
      <p:ext uri="{BB962C8B-B14F-4D97-AF65-F5344CB8AC3E}">
        <p14:creationId xmlns:p14="http://schemas.microsoft.com/office/powerpoint/2010/main" val="36139052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1839074" cy="19410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Fin d’année – établissement comptes annuels</a:t>
            </a:r>
          </a:p>
          <a:p>
            <a:pPr marL="742950" indent="-742950">
              <a:buAutoNum type="arabicParenR"/>
            </a:pPr>
            <a:r>
              <a:rPr lang="fr-FR" sz="3200" dirty="0"/>
              <a:t>Détermination du résultat </a:t>
            </a:r>
          </a:p>
          <a:p>
            <a:pPr marL="742950" indent="-742950">
              <a:buAutoNum type="arabicParenR"/>
            </a:pPr>
            <a:r>
              <a:rPr lang="fr-FR" sz="3200" dirty="0"/>
              <a:t>Dépôt du résultat en capitaux propres (réserves/RAN)</a:t>
            </a:r>
          </a:p>
          <a:p>
            <a:pPr marL="742950" indent="-742950">
              <a:buAutoNum type="arabicParenR"/>
            </a:pPr>
            <a:r>
              <a:rPr lang="fr-FR" sz="3200" dirty="0"/>
              <a:t>Vérification que total actif = total passif</a:t>
            </a:r>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r>
              <a:rPr lang="fr-FR" sz="2800" dirty="0"/>
              <a:t>On repart sur année 3 avec le bilan fin 1, et un compte de résultat vierge.</a:t>
            </a:r>
          </a:p>
          <a:p>
            <a:endParaRPr lang="fr-FR" sz="3200" dirty="0"/>
          </a:p>
        </p:txBody>
      </p:sp>
      <p:graphicFrame>
        <p:nvGraphicFramePr>
          <p:cNvPr id="5" name="Tableau 4"/>
          <p:cNvGraphicFramePr>
            <a:graphicFrameLocks noGrp="1"/>
          </p:cNvGraphicFramePr>
          <p:nvPr>
            <p:extLst>
              <p:ext uri="{D42A27DB-BD31-4B8C-83A1-F6EECF244321}">
                <p14:modId xmlns:p14="http://schemas.microsoft.com/office/powerpoint/2010/main" val="2527396304"/>
              </p:ext>
            </p:extLst>
          </p:nvPr>
        </p:nvGraphicFramePr>
        <p:xfrm>
          <a:off x="479077" y="3028462"/>
          <a:ext cx="4742872" cy="2114638"/>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560158">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b="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665675963"/>
              </p:ext>
            </p:extLst>
          </p:nvPr>
        </p:nvGraphicFramePr>
        <p:xfrm>
          <a:off x="5434264" y="2312182"/>
          <a:ext cx="6601691" cy="3596640"/>
        </p:xfrm>
        <a:graphic>
          <a:graphicData uri="http://schemas.openxmlformats.org/drawingml/2006/table">
            <a:tbl>
              <a:tblPr firstRow="1" bandRow="1">
                <a:tableStyleId>{5940675A-B579-460E-94D1-54222C63F5DA}</a:tableStyleId>
              </a:tblPr>
              <a:tblGrid>
                <a:gridCol w="1673118">
                  <a:extLst>
                    <a:ext uri="{9D8B030D-6E8A-4147-A177-3AD203B41FA5}">
                      <a16:colId xmlns:a16="http://schemas.microsoft.com/office/drawing/2014/main" val="2677520285"/>
                    </a:ext>
                  </a:extLst>
                </a:gridCol>
                <a:gridCol w="170046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a:solidFill>
                            <a:schemeClr val="bg1"/>
                          </a:solidFill>
                          <a:latin typeface="+mn-lt"/>
                          <a:ea typeface="+mn-ea"/>
                          <a:cs typeface="+mn-cs"/>
                        </a:rPr>
                        <a:t>Bilan</a:t>
                      </a:r>
                      <a:endParaRPr lang="fr-FR" sz="2800" b="1" kern="1200" dirty="0">
                        <a:solidFill>
                          <a:schemeClr val="bg1"/>
                        </a:solidFill>
                        <a:latin typeface="+mn-lt"/>
                        <a:ea typeface="+mn-ea"/>
                        <a:cs typeface="+mn-cs"/>
                      </a:endParaRP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a:solidFill>
                            <a:schemeClr val="tx1"/>
                          </a:solidFill>
                          <a:latin typeface="+mn-lt"/>
                          <a:ea typeface="+mn-ea"/>
                          <a:cs typeface="+mn-cs"/>
                        </a:rPr>
                        <a:t>Actif</a:t>
                      </a:r>
                      <a:endParaRPr lang="fr-FR" sz="2800" kern="1200" dirty="0">
                        <a:solidFill>
                          <a:schemeClr val="tx1"/>
                        </a:solidFill>
                        <a:latin typeface="+mn-lt"/>
                        <a:ea typeface="+mn-ea"/>
                        <a:cs typeface="+mn-cs"/>
                      </a:endParaRPr>
                    </a:p>
                  </a:txBody>
                  <a:tcPr/>
                </a:tc>
                <a:tc hMerge="1">
                  <a:txBody>
                    <a:bodyPr/>
                    <a:lstStyle/>
                    <a:p>
                      <a:endParaRPr lang="fr-FR" sz="1400" dirty="0"/>
                    </a:p>
                  </a:txBody>
                  <a:tcPr/>
                </a:tc>
                <a:tc gridSpan="2">
                  <a:txBody>
                    <a:bodyPr/>
                    <a:lstStyle/>
                    <a:p>
                      <a:pPr algn="ctr"/>
                      <a:r>
                        <a:rPr lang="fr-FR" sz="2800" kern="1200">
                          <a:solidFill>
                            <a:schemeClr val="tx1"/>
                          </a:solidFill>
                          <a:latin typeface="+mn-lt"/>
                          <a:ea typeface="+mn-ea"/>
                          <a:cs typeface="+mn-cs"/>
                        </a:rPr>
                        <a:t>Passif</a:t>
                      </a:r>
                      <a:endParaRPr lang="fr-FR" sz="2800" kern="1200" dirty="0">
                        <a:solidFill>
                          <a:schemeClr val="tx1"/>
                        </a:solidFill>
                        <a:latin typeface="+mn-lt"/>
                        <a:ea typeface="+mn-ea"/>
                        <a:cs typeface="+mn-cs"/>
                      </a:endParaRP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a:t>
                      </a:r>
                      <a:r>
                        <a:rPr lang="fr-FR" sz="1800" b="1" dirty="0" err="1"/>
                        <a:t>immob</a:t>
                      </a:r>
                      <a:endParaRPr lang="fr-FR" sz="1800" b="1" dirty="0"/>
                    </a:p>
                  </a:txBody>
                  <a:tcPr/>
                </a:tc>
                <a:tc>
                  <a:txBody>
                    <a:bodyPr/>
                    <a:lstStyle/>
                    <a:p>
                      <a:pPr algn="ctr"/>
                      <a:endParaRPr lang="fr-FR" sz="1800" b="1" dirty="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t> </a:t>
                      </a:r>
                      <a:r>
                        <a:rPr lang="fr-FR" sz="1800" b="1"/>
                        <a:t>Capitaux propres</a:t>
                      </a:r>
                      <a:endParaRPr lang="fr-FR" sz="1800" b="1" dirty="0"/>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a:t>Immobilisation</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rgbClr val="0070C0"/>
                          </a:solidFill>
                        </a:rPr>
                        <a:t>4</a:t>
                      </a:r>
                    </a:p>
                  </a:txBody>
                  <a:tcPr/>
                </a:tc>
                <a:tc>
                  <a:txBody>
                    <a:bodyPr/>
                    <a:lstStyle/>
                    <a:p>
                      <a:r>
                        <a:rPr lang="fr-FR" sz="1400"/>
                        <a:t>     Capital social</a:t>
                      </a:r>
                      <a:endParaRPr lang="fr-FR" sz="1400" dirty="0"/>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a:t>Actif circulant</a:t>
                      </a:r>
                      <a:endParaRPr lang="fr-FR" sz="1800" b="1" dirty="0"/>
                    </a:p>
                  </a:txBody>
                  <a:tcPr/>
                </a:tc>
                <a:tc>
                  <a:txBody>
                    <a:bodyPr/>
                    <a:lstStyle/>
                    <a:p>
                      <a:endParaRPr lang="fr-FR" sz="1400" dirty="0"/>
                    </a:p>
                  </a:txBody>
                  <a:tcPr/>
                </a:tc>
                <a:tc>
                  <a:txBody>
                    <a:bodyPr/>
                    <a:lstStyle/>
                    <a:p>
                      <a:r>
                        <a:rPr lang="fr-FR" sz="1400"/>
                        <a:t>     Réserves</a:t>
                      </a:r>
                      <a:r>
                        <a:rPr lang="fr-FR" sz="1400" baseline="0"/>
                        <a:t> / RAN</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t>0+0</a:t>
                      </a:r>
                    </a:p>
                  </a:txBody>
                  <a:tcPr/>
                </a:tc>
                <a:extLst>
                  <a:ext uri="{0D108BD9-81ED-4DB2-BD59-A6C34878D82A}">
                    <a16:rowId xmlns:a16="http://schemas.microsoft.com/office/drawing/2014/main" val="1762278740"/>
                  </a:ext>
                </a:extLst>
              </a:tr>
              <a:tr h="0">
                <a:tc>
                  <a:txBody>
                    <a:bodyPr/>
                    <a:lstStyle/>
                    <a:p>
                      <a:r>
                        <a:rPr lang="fr-FR" sz="1400"/>
                        <a:t>Stocks</a:t>
                      </a:r>
                      <a:endParaRPr lang="fr-FR" sz="1400" dirty="0"/>
                    </a:p>
                  </a:txBody>
                  <a:tcPr/>
                </a:tc>
                <a:tc>
                  <a:txBody>
                    <a:bodyPr/>
                    <a:lstStyle/>
                    <a:p>
                      <a:endParaRPr lang="fr-FR" sz="1400" dirty="0"/>
                    </a:p>
                  </a:txBody>
                  <a:tcPr/>
                </a:tc>
                <a:tc>
                  <a:txBody>
                    <a:bodyPr/>
                    <a:lstStyle/>
                    <a:p>
                      <a:r>
                        <a:rPr lang="fr-FR" sz="1800" b="1"/>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a:t>Créance</a:t>
                      </a:r>
                      <a:endParaRPr lang="fr-FR" sz="1400" dirty="0"/>
                    </a:p>
                  </a:txBody>
                  <a:tcPr/>
                </a:tc>
                <a:tc>
                  <a:txBody>
                    <a:bodyPr/>
                    <a:lstStyle/>
                    <a:p>
                      <a:endParaRPr lang="fr-FR" sz="1400" dirty="0"/>
                    </a:p>
                  </a:txBody>
                  <a:tcPr/>
                </a:tc>
                <a:tc>
                  <a:txBody>
                    <a:bodyPr/>
                    <a:lstStyle/>
                    <a:p>
                      <a:r>
                        <a:rPr lang="fr-FR" sz="1400" dirty="0"/>
                        <a:t>    Emprunt</a:t>
                      </a:r>
                    </a:p>
                  </a:txBody>
                  <a:tcPr/>
                </a:tc>
                <a:tc>
                  <a:txBody>
                    <a:bodyPr/>
                    <a:lstStyle/>
                    <a:p>
                      <a:pPr algn="ctr"/>
                      <a:r>
                        <a:rPr lang="fr-FR" sz="1800" dirty="0"/>
                        <a:t>0</a:t>
                      </a:r>
                    </a:p>
                  </a:txBody>
                  <a:tcPr/>
                </a:tc>
                <a:extLst>
                  <a:ext uri="{0D108BD9-81ED-4DB2-BD59-A6C34878D82A}">
                    <a16:rowId xmlns:a16="http://schemas.microsoft.com/office/drawing/2014/main" val="3789537937"/>
                  </a:ext>
                </a:extLst>
              </a:tr>
              <a:tr h="189911">
                <a:tc>
                  <a:txBody>
                    <a:bodyPr/>
                    <a:lstStyle/>
                    <a:p>
                      <a:r>
                        <a:rPr lang="fr-FR" sz="1400"/>
                        <a:t>Disponibilité</a:t>
                      </a:r>
                      <a:endParaRPr lang="fr-FR"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0</a:t>
                      </a:r>
                    </a:p>
                  </a:txBody>
                  <a:tcPr/>
                </a:tc>
                <a:tc>
                  <a:txBody>
                    <a:bodyPr/>
                    <a:lstStyle/>
                    <a:p>
                      <a:r>
                        <a:rPr lang="fr-FR" sz="1400"/>
                        <a:t>    Dettes fournisseur</a:t>
                      </a:r>
                      <a:endParaRPr lang="fr-FR" sz="1400" dirty="0"/>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a:t>Total</a:t>
                      </a:r>
                      <a:r>
                        <a:rPr lang="fr-FR" sz="1800" b="1" baseline="0"/>
                        <a:t> actif</a:t>
                      </a:r>
                      <a:endParaRPr lang="fr-FR" sz="1800" b="1" dirty="0"/>
                    </a:p>
                  </a:txBody>
                  <a:tcPr/>
                </a:tc>
                <a:tc>
                  <a:txBody>
                    <a:bodyPr/>
                    <a:lstStyle/>
                    <a:p>
                      <a:pPr algn="ctr"/>
                      <a:r>
                        <a:rPr lang="fr-FR" sz="1800" b="1" dirty="0">
                          <a:solidFill>
                            <a:schemeClr val="tx1"/>
                          </a:solidFill>
                        </a:rPr>
                        <a:t>4</a:t>
                      </a:r>
                    </a:p>
                  </a:txBody>
                  <a:tcPr/>
                </a:tc>
                <a:tc>
                  <a:txBody>
                    <a:bodyPr/>
                    <a:lstStyle/>
                    <a:p>
                      <a:r>
                        <a:rPr lang="fr-FR" sz="1800" b="1" dirty="0"/>
                        <a:t>Total</a:t>
                      </a:r>
                      <a:r>
                        <a:rPr lang="fr-FR" sz="1800" b="1" baseline="0" dirty="0"/>
                        <a:t> Passif</a:t>
                      </a:r>
                      <a:endParaRPr lang="fr-FR" sz="1800" b="1" dirty="0"/>
                    </a:p>
                  </a:txBody>
                  <a:tcPr/>
                </a:tc>
                <a:tc>
                  <a:txBody>
                    <a:bodyPr/>
                    <a:lstStyle/>
                    <a:p>
                      <a:pPr algn="ctr"/>
                      <a:r>
                        <a:rPr lang="fr-FR" sz="1800" b="1" dirty="0"/>
                        <a:t>4</a:t>
                      </a:r>
                    </a:p>
                  </a:txBody>
                  <a:tcPr/>
                </a:tc>
                <a:extLst>
                  <a:ext uri="{0D108BD9-81ED-4DB2-BD59-A6C34878D82A}">
                    <a16:rowId xmlns:a16="http://schemas.microsoft.com/office/drawing/2014/main" val="253732826"/>
                  </a:ext>
                </a:extLst>
              </a:tr>
            </a:tbl>
          </a:graphicData>
        </a:graphic>
      </p:graphicFrame>
    </p:spTree>
    <p:extLst>
      <p:ext uri="{BB962C8B-B14F-4D97-AF65-F5344CB8AC3E}">
        <p14:creationId xmlns:p14="http://schemas.microsoft.com/office/powerpoint/2010/main" val="10160748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Questions année 3</a:t>
            </a:r>
          </a:p>
        </p:txBody>
      </p:sp>
      <p:graphicFrame>
        <p:nvGraphicFramePr>
          <p:cNvPr id="3" name="Tableau 2"/>
          <p:cNvGraphicFramePr>
            <a:graphicFrameLocks noGrp="1"/>
          </p:cNvGraphicFramePr>
          <p:nvPr>
            <p:extLst>
              <p:ext uri="{D42A27DB-BD31-4B8C-83A1-F6EECF244321}">
                <p14:modId xmlns:p14="http://schemas.microsoft.com/office/powerpoint/2010/main" val="4126766577"/>
              </p:ext>
            </p:extLst>
          </p:nvPr>
        </p:nvGraphicFramePr>
        <p:xfrm>
          <a:off x="342901" y="1488848"/>
          <a:ext cx="11638142" cy="3731321"/>
        </p:xfrm>
        <a:graphic>
          <a:graphicData uri="http://schemas.openxmlformats.org/drawingml/2006/table">
            <a:tbl>
              <a:tblPr firstRow="1" bandRow="1">
                <a:tableStyleId>{5940675A-B579-460E-94D1-54222C63F5DA}</a:tableStyleId>
              </a:tblPr>
              <a:tblGrid>
                <a:gridCol w="365195">
                  <a:extLst>
                    <a:ext uri="{9D8B030D-6E8A-4147-A177-3AD203B41FA5}">
                      <a16:colId xmlns:a16="http://schemas.microsoft.com/office/drawing/2014/main" val="704373496"/>
                    </a:ext>
                  </a:extLst>
                </a:gridCol>
                <a:gridCol w="2511422">
                  <a:extLst>
                    <a:ext uri="{9D8B030D-6E8A-4147-A177-3AD203B41FA5}">
                      <a16:colId xmlns:a16="http://schemas.microsoft.com/office/drawing/2014/main" val="2486906524"/>
                    </a:ext>
                  </a:extLst>
                </a:gridCol>
                <a:gridCol w="330362">
                  <a:extLst>
                    <a:ext uri="{9D8B030D-6E8A-4147-A177-3AD203B41FA5}">
                      <a16:colId xmlns:a16="http://schemas.microsoft.com/office/drawing/2014/main" val="84485141"/>
                    </a:ext>
                  </a:extLst>
                </a:gridCol>
                <a:gridCol w="2546256">
                  <a:extLst>
                    <a:ext uri="{9D8B030D-6E8A-4147-A177-3AD203B41FA5}">
                      <a16:colId xmlns:a16="http://schemas.microsoft.com/office/drawing/2014/main" val="1931138001"/>
                    </a:ext>
                  </a:extLst>
                </a:gridCol>
                <a:gridCol w="294853">
                  <a:extLst>
                    <a:ext uri="{9D8B030D-6E8A-4147-A177-3AD203B41FA5}">
                      <a16:colId xmlns:a16="http://schemas.microsoft.com/office/drawing/2014/main" val="1982268595"/>
                    </a:ext>
                  </a:extLst>
                </a:gridCol>
                <a:gridCol w="2713437">
                  <a:extLst>
                    <a:ext uri="{9D8B030D-6E8A-4147-A177-3AD203B41FA5}">
                      <a16:colId xmlns:a16="http://schemas.microsoft.com/office/drawing/2014/main" val="4190893791"/>
                    </a:ext>
                  </a:extLst>
                </a:gridCol>
                <a:gridCol w="426223">
                  <a:extLst>
                    <a:ext uri="{9D8B030D-6E8A-4147-A177-3AD203B41FA5}">
                      <a16:colId xmlns:a16="http://schemas.microsoft.com/office/drawing/2014/main" val="2831326402"/>
                    </a:ext>
                  </a:extLst>
                </a:gridCol>
                <a:gridCol w="2450394">
                  <a:extLst>
                    <a:ext uri="{9D8B030D-6E8A-4147-A177-3AD203B41FA5}">
                      <a16:colId xmlns:a16="http://schemas.microsoft.com/office/drawing/2014/main" val="377946924"/>
                    </a:ext>
                  </a:extLst>
                </a:gridCol>
              </a:tblGrid>
              <a:tr h="398841">
                <a:tc gridSpan="8">
                  <a:txBody>
                    <a:bodyPr/>
                    <a:lstStyle/>
                    <a:p>
                      <a:r>
                        <a:rPr lang="fr-FR" dirty="0"/>
                        <a:t>Quel(s) critère(s) caractérise(nt)</a:t>
                      </a:r>
                      <a:r>
                        <a:rPr lang="fr-FR" baseline="0" dirty="0"/>
                        <a:t> une immobilisation </a:t>
                      </a:r>
                      <a:r>
                        <a:rPr lang="fr-FR" dirty="0"/>
                        <a:t>(cochez</a:t>
                      </a:r>
                      <a:r>
                        <a:rPr lang="fr-FR" baseline="0" dirty="0"/>
                        <a:t> la/les réponse(s))</a:t>
                      </a: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839363568"/>
                  </a:ext>
                </a:extLst>
              </a:tr>
              <a:tr h="341161">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Propriétaire</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Détention + 1 an</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Avantage éco. Futurs</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Plus de 500 €</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967587"/>
                  </a:ext>
                </a:extLst>
              </a:tr>
              <a:tr h="370840">
                <a:tc gridSpan="8">
                  <a:txBody>
                    <a:bodyPr/>
                    <a:lstStyle/>
                    <a:p>
                      <a:r>
                        <a:rPr lang="fr-FR" dirty="0"/>
                        <a:t>Quelle est la valeur de la camionnette fin d’année 3</a:t>
                      </a:r>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49570003"/>
                  </a:ext>
                </a:extLst>
              </a:tr>
              <a:tr h="370840">
                <a:tc gridSpan="8">
                  <a:txBody>
                    <a:bodyPr/>
                    <a:lstStyle/>
                    <a:p>
                      <a:r>
                        <a:rPr lang="fr-FR" dirty="0"/>
                        <a:t>……………………………..€</a:t>
                      </a:r>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681266"/>
                  </a:ext>
                </a:extLst>
              </a:tr>
              <a:tr h="370840">
                <a:tc gridSpan="8">
                  <a:txBody>
                    <a:bodyPr/>
                    <a:lstStyle/>
                    <a:p>
                      <a:r>
                        <a:rPr lang="fr-FR" dirty="0"/>
                        <a:t>Quels sont</a:t>
                      </a:r>
                      <a:r>
                        <a:rPr lang="fr-FR" baseline="0" dirty="0"/>
                        <a:t> les postes comptables impactés lors de l’amortissement de l’emprunt</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490892436"/>
                  </a:ext>
                </a:extLst>
              </a:tr>
              <a:tr h="370840">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Actif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Passif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Produit</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Charge</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060740"/>
                  </a:ext>
                </a:extLst>
              </a:tr>
              <a:tr h="370840">
                <a:tc gridSpan="8">
                  <a:txBody>
                    <a:bodyPr/>
                    <a:lstStyle/>
                    <a:p>
                      <a:r>
                        <a:rPr lang="fr-FR" dirty="0"/>
                        <a:t>Quelle est le montant de la dette bancaire restant à rembourser fin d’année 3 ?</a:t>
                      </a: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2857244747"/>
                  </a:ext>
                </a:extLst>
              </a:tr>
              <a:tr h="370840">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
                      </a: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907328572"/>
                  </a:ext>
                </a:extLst>
              </a:tr>
              <a:tr h="370840">
                <a:tc gridSpan="8">
                  <a:txBody>
                    <a:bodyPr/>
                    <a:lstStyle/>
                    <a:p>
                      <a:r>
                        <a:rPr lang="fr-FR" dirty="0"/>
                        <a:t>Comment s’appelle l’argent reçu de la part des actionnaires ?</a:t>
                      </a:r>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63081060"/>
                  </a:ext>
                </a:extLst>
              </a:tr>
              <a:tr h="370840">
                <a:tc gridSpan="8">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19413747"/>
                  </a:ext>
                </a:extLst>
              </a:tr>
            </a:tbl>
          </a:graphicData>
        </a:graphic>
      </p:graphicFrame>
    </p:spTree>
    <p:extLst>
      <p:ext uri="{BB962C8B-B14F-4D97-AF65-F5344CB8AC3E}">
        <p14:creationId xmlns:p14="http://schemas.microsoft.com/office/powerpoint/2010/main" val="20512321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Questions année 3</a:t>
            </a:r>
          </a:p>
        </p:txBody>
      </p:sp>
      <p:graphicFrame>
        <p:nvGraphicFramePr>
          <p:cNvPr id="3" name="Tableau 2"/>
          <p:cNvGraphicFramePr>
            <a:graphicFrameLocks noGrp="1"/>
          </p:cNvGraphicFramePr>
          <p:nvPr>
            <p:extLst>
              <p:ext uri="{D42A27DB-BD31-4B8C-83A1-F6EECF244321}">
                <p14:modId xmlns:p14="http://schemas.microsoft.com/office/powerpoint/2010/main" val="2751314409"/>
              </p:ext>
            </p:extLst>
          </p:nvPr>
        </p:nvGraphicFramePr>
        <p:xfrm>
          <a:off x="342901" y="1488848"/>
          <a:ext cx="11638142" cy="3731321"/>
        </p:xfrm>
        <a:graphic>
          <a:graphicData uri="http://schemas.openxmlformats.org/drawingml/2006/table">
            <a:tbl>
              <a:tblPr firstRow="1" bandRow="1">
                <a:tableStyleId>{5940675A-B579-460E-94D1-54222C63F5DA}</a:tableStyleId>
              </a:tblPr>
              <a:tblGrid>
                <a:gridCol w="365195">
                  <a:extLst>
                    <a:ext uri="{9D8B030D-6E8A-4147-A177-3AD203B41FA5}">
                      <a16:colId xmlns:a16="http://schemas.microsoft.com/office/drawing/2014/main" val="704373496"/>
                    </a:ext>
                  </a:extLst>
                </a:gridCol>
                <a:gridCol w="2511422">
                  <a:extLst>
                    <a:ext uri="{9D8B030D-6E8A-4147-A177-3AD203B41FA5}">
                      <a16:colId xmlns:a16="http://schemas.microsoft.com/office/drawing/2014/main" val="2486906524"/>
                    </a:ext>
                  </a:extLst>
                </a:gridCol>
                <a:gridCol w="330362">
                  <a:extLst>
                    <a:ext uri="{9D8B030D-6E8A-4147-A177-3AD203B41FA5}">
                      <a16:colId xmlns:a16="http://schemas.microsoft.com/office/drawing/2014/main" val="84485141"/>
                    </a:ext>
                  </a:extLst>
                </a:gridCol>
                <a:gridCol w="2546256">
                  <a:extLst>
                    <a:ext uri="{9D8B030D-6E8A-4147-A177-3AD203B41FA5}">
                      <a16:colId xmlns:a16="http://schemas.microsoft.com/office/drawing/2014/main" val="1931138001"/>
                    </a:ext>
                  </a:extLst>
                </a:gridCol>
                <a:gridCol w="294853">
                  <a:extLst>
                    <a:ext uri="{9D8B030D-6E8A-4147-A177-3AD203B41FA5}">
                      <a16:colId xmlns:a16="http://schemas.microsoft.com/office/drawing/2014/main" val="1982268595"/>
                    </a:ext>
                  </a:extLst>
                </a:gridCol>
                <a:gridCol w="2713437">
                  <a:extLst>
                    <a:ext uri="{9D8B030D-6E8A-4147-A177-3AD203B41FA5}">
                      <a16:colId xmlns:a16="http://schemas.microsoft.com/office/drawing/2014/main" val="4190893791"/>
                    </a:ext>
                  </a:extLst>
                </a:gridCol>
                <a:gridCol w="426223">
                  <a:extLst>
                    <a:ext uri="{9D8B030D-6E8A-4147-A177-3AD203B41FA5}">
                      <a16:colId xmlns:a16="http://schemas.microsoft.com/office/drawing/2014/main" val="2831326402"/>
                    </a:ext>
                  </a:extLst>
                </a:gridCol>
                <a:gridCol w="2450394">
                  <a:extLst>
                    <a:ext uri="{9D8B030D-6E8A-4147-A177-3AD203B41FA5}">
                      <a16:colId xmlns:a16="http://schemas.microsoft.com/office/drawing/2014/main" val="377946924"/>
                    </a:ext>
                  </a:extLst>
                </a:gridCol>
              </a:tblGrid>
              <a:tr h="398841">
                <a:tc gridSpan="8">
                  <a:txBody>
                    <a:bodyPr/>
                    <a:lstStyle/>
                    <a:p>
                      <a:r>
                        <a:rPr lang="fr-FR" dirty="0"/>
                        <a:t>Quel(s) critère(s) caractérise(nt)</a:t>
                      </a:r>
                      <a:r>
                        <a:rPr lang="fr-FR" baseline="0" dirty="0"/>
                        <a:t> une immobilisation </a:t>
                      </a:r>
                      <a:r>
                        <a:rPr lang="fr-FR" dirty="0"/>
                        <a:t>(cochez</a:t>
                      </a:r>
                      <a:r>
                        <a:rPr lang="fr-FR" baseline="0" dirty="0"/>
                        <a:t> la/les réponse(s))</a:t>
                      </a: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839363568"/>
                  </a:ext>
                </a:extLst>
              </a:tr>
              <a:tr h="341161">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dirty="0"/>
                        <a:t>Propriétaire</a:t>
                      </a:r>
                    </a:p>
                  </a:txBody>
                  <a:tcPr>
                    <a:lnB w="28575" cap="flat" cmpd="sng" algn="ctr">
                      <a:solidFill>
                        <a:schemeClr val="tx1"/>
                      </a:solidFill>
                      <a:prstDash val="solid"/>
                      <a:round/>
                      <a:headEnd type="none" w="med" len="med"/>
                      <a:tailEnd type="none" w="med" len="med"/>
                    </a:lnB>
                  </a:tcPr>
                </a:tc>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dirty="0"/>
                        <a:t>Détention + 1 an</a:t>
                      </a:r>
                    </a:p>
                  </a:txBody>
                  <a:tcPr>
                    <a:lnB w="28575" cap="flat" cmpd="sng" algn="ctr">
                      <a:solidFill>
                        <a:schemeClr val="tx1"/>
                      </a:solidFill>
                      <a:prstDash val="solid"/>
                      <a:round/>
                      <a:headEnd type="none" w="med" len="med"/>
                      <a:tailEnd type="none" w="med" len="med"/>
                    </a:lnB>
                  </a:tcPr>
                </a:tc>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dirty="0"/>
                        <a:t>Avantage éco. Futurs</a:t>
                      </a:r>
                    </a:p>
                  </a:txBody>
                  <a:tcPr>
                    <a:lnB w="28575" cap="flat" cmpd="sng" algn="ctr">
                      <a:solidFill>
                        <a:schemeClr val="tx1"/>
                      </a:solidFill>
                      <a:prstDash val="solid"/>
                      <a:round/>
                      <a:headEnd type="none" w="med" len="med"/>
                      <a:tailEnd type="none" w="med" len="med"/>
                    </a:lnB>
                  </a:tcPr>
                </a:tc>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dirty="0"/>
                        <a:t>Plus de 500 €</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967587"/>
                  </a:ext>
                </a:extLst>
              </a:tr>
              <a:tr h="370840">
                <a:tc gridSpan="8">
                  <a:txBody>
                    <a:bodyPr/>
                    <a:lstStyle/>
                    <a:p>
                      <a:r>
                        <a:rPr lang="fr-FR" dirty="0"/>
                        <a:t>Quelle est la valeur de la camionnette fin d’année 3</a:t>
                      </a:r>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49570003"/>
                  </a:ext>
                </a:extLst>
              </a:tr>
              <a:tr h="370840">
                <a:tc gridSpan="8">
                  <a:txBody>
                    <a:bodyPr/>
                    <a:lstStyle/>
                    <a:p>
                      <a:r>
                        <a:rPr lang="fr-FR" dirty="0"/>
                        <a:t>4</a:t>
                      </a:r>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681266"/>
                  </a:ext>
                </a:extLst>
              </a:tr>
              <a:tr h="370840">
                <a:tc gridSpan="8">
                  <a:txBody>
                    <a:bodyPr/>
                    <a:lstStyle/>
                    <a:p>
                      <a:r>
                        <a:rPr lang="fr-FR" dirty="0"/>
                        <a:t>Quels sont</a:t>
                      </a:r>
                      <a:r>
                        <a:rPr lang="fr-FR" baseline="0" dirty="0"/>
                        <a:t> les postes comptables impactés lors de l’amortissement de l’emprunt</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490892436"/>
                  </a:ext>
                </a:extLst>
              </a:tr>
              <a:tr h="370840">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dirty="0"/>
                        <a:t>Actif (baisse </a:t>
                      </a:r>
                      <a:r>
                        <a:rPr lang="fr-FR" dirty="0" err="1"/>
                        <a:t>vl</a:t>
                      </a:r>
                      <a:r>
                        <a:rPr lang="fr-FR" dirty="0"/>
                        <a:t> </a:t>
                      </a:r>
                      <a:r>
                        <a:rPr lang="fr-FR" dirty="0" err="1"/>
                        <a:t>immmo</a:t>
                      </a:r>
                      <a:r>
                        <a:rPr lang="fr-FR" dirty="0"/>
                        <a:t>)</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Passif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Produit</a:t>
                      </a:r>
                    </a:p>
                  </a:txBody>
                  <a:tcPr>
                    <a:lnB w="28575" cap="flat" cmpd="sng" algn="ctr">
                      <a:solidFill>
                        <a:schemeClr val="tx1"/>
                      </a:solidFill>
                      <a:prstDash val="solid"/>
                      <a:round/>
                      <a:headEnd type="none" w="med" len="med"/>
                      <a:tailEnd type="none" w="med" len="med"/>
                    </a:lnB>
                  </a:tcPr>
                </a:tc>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dirty="0"/>
                        <a:t>Charge</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060740"/>
                  </a:ext>
                </a:extLst>
              </a:tr>
              <a:tr h="370840">
                <a:tc gridSpan="8">
                  <a:txBody>
                    <a:bodyPr/>
                    <a:lstStyle/>
                    <a:p>
                      <a:r>
                        <a:rPr lang="fr-FR" dirty="0"/>
                        <a:t>Quelle est le montant de la dette bancaire restant à rembourser fin d’année 3 ?</a:t>
                      </a: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2857244747"/>
                  </a:ext>
                </a:extLst>
              </a:tr>
              <a:tr h="370840">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0</a:t>
                      </a:r>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907328572"/>
                  </a:ext>
                </a:extLst>
              </a:tr>
              <a:tr h="370840">
                <a:tc gridSpan="8">
                  <a:txBody>
                    <a:bodyPr/>
                    <a:lstStyle/>
                    <a:p>
                      <a:r>
                        <a:rPr lang="fr-FR" dirty="0"/>
                        <a:t>Comment s’appelle l’argent reçu de la part des actionnaires ?</a:t>
                      </a:r>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63081060"/>
                  </a:ext>
                </a:extLst>
              </a:tr>
              <a:tr h="370840">
                <a:tc gridSpan="8">
                  <a:txBody>
                    <a:bodyPr/>
                    <a:lstStyle/>
                    <a:p>
                      <a:r>
                        <a:rPr lang="fr-FR" dirty="0"/>
                        <a:t>Capital</a:t>
                      </a:r>
                      <a:r>
                        <a:rPr lang="fr-FR" baseline="0" dirty="0"/>
                        <a:t> social</a:t>
                      </a:r>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19413747"/>
                  </a:ext>
                </a:extLst>
              </a:tr>
            </a:tbl>
          </a:graphicData>
        </a:graphic>
      </p:graphicFrame>
    </p:spTree>
    <p:extLst>
      <p:ext uri="{BB962C8B-B14F-4D97-AF65-F5344CB8AC3E}">
        <p14:creationId xmlns:p14="http://schemas.microsoft.com/office/powerpoint/2010/main" val="19995675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0209"/>
            <a:ext cx="10515600" cy="4817226"/>
          </a:xfrm>
        </p:spPr>
        <p:txBody>
          <a:bodyPr>
            <a:normAutofit fontScale="90000"/>
          </a:bodyPr>
          <a:lstStyle/>
          <a:p>
            <a:r>
              <a:rPr lang="fr-FR" dirty="0"/>
              <a:t>Année 4 : Les dettes fournisseurs</a:t>
            </a:r>
            <a:br>
              <a:rPr lang="fr-FR" dirty="0"/>
            </a:br>
            <a:r>
              <a:rPr lang="fr-FR" sz="3100" dirty="0"/>
              <a:t>Permet d’acquérir les biens immédiatement et en différer le paiement</a:t>
            </a:r>
            <a:br>
              <a:rPr lang="fr-FR" sz="3100" dirty="0"/>
            </a:br>
            <a:br>
              <a:rPr lang="fr-FR" sz="3100" dirty="0"/>
            </a:br>
            <a:br>
              <a:rPr lang="fr-FR" sz="3100" dirty="0"/>
            </a:br>
            <a:br>
              <a:rPr lang="fr-FR" sz="3100" dirty="0"/>
            </a:br>
            <a:br>
              <a:rPr lang="fr-FR" sz="3100" dirty="0"/>
            </a:br>
            <a:br>
              <a:rPr lang="fr-FR" sz="3100" dirty="0"/>
            </a:br>
            <a:br>
              <a:rPr lang="fr-FR" sz="3100" dirty="0"/>
            </a:br>
            <a:br>
              <a:rPr lang="fr-FR" sz="3100" dirty="0"/>
            </a:br>
            <a:br>
              <a:rPr lang="fr-FR" sz="3100" dirty="0"/>
            </a:br>
            <a:br>
              <a:rPr lang="fr-FR" sz="3100" dirty="0"/>
            </a:b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1181288167"/>
              </p:ext>
            </p:extLst>
          </p:nvPr>
        </p:nvGraphicFramePr>
        <p:xfrm>
          <a:off x="374073" y="1524000"/>
          <a:ext cx="11319164" cy="2286000"/>
        </p:xfrm>
        <a:graphic>
          <a:graphicData uri="http://schemas.openxmlformats.org/drawingml/2006/table">
            <a:tbl>
              <a:tblPr firstRow="1" bandRow="1">
                <a:tableStyleId>{5940675A-B579-460E-94D1-54222C63F5DA}</a:tableStyleId>
              </a:tblPr>
              <a:tblGrid>
                <a:gridCol w="4087090">
                  <a:extLst>
                    <a:ext uri="{9D8B030D-6E8A-4147-A177-3AD203B41FA5}">
                      <a16:colId xmlns:a16="http://schemas.microsoft.com/office/drawing/2014/main" val="2859949339"/>
                    </a:ext>
                  </a:extLst>
                </a:gridCol>
                <a:gridCol w="831273">
                  <a:extLst>
                    <a:ext uri="{9D8B030D-6E8A-4147-A177-3AD203B41FA5}">
                      <a16:colId xmlns:a16="http://schemas.microsoft.com/office/drawing/2014/main" val="2509306587"/>
                    </a:ext>
                  </a:extLst>
                </a:gridCol>
                <a:gridCol w="1080655">
                  <a:extLst>
                    <a:ext uri="{9D8B030D-6E8A-4147-A177-3AD203B41FA5}">
                      <a16:colId xmlns:a16="http://schemas.microsoft.com/office/drawing/2014/main" val="449980353"/>
                    </a:ext>
                  </a:extLst>
                </a:gridCol>
                <a:gridCol w="5320146">
                  <a:extLst>
                    <a:ext uri="{9D8B030D-6E8A-4147-A177-3AD203B41FA5}">
                      <a16:colId xmlns:a16="http://schemas.microsoft.com/office/drawing/2014/main" val="2926787851"/>
                    </a:ext>
                  </a:extLst>
                </a:gridCol>
              </a:tblGrid>
              <a:tr h="473321">
                <a:tc gridSpan="3">
                  <a:txBody>
                    <a:bodyPr/>
                    <a:lstStyle/>
                    <a:p>
                      <a:pPr algn="ctr"/>
                      <a:endParaRPr lang="fr-FR" sz="2000"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tc rowSpan="4">
                  <a:txBody>
                    <a:bodyPr/>
                    <a:lstStyle/>
                    <a:p>
                      <a:pPr algn="ctr"/>
                      <a:r>
                        <a:rPr lang="fr-FR" sz="2400" b="1" dirty="0"/>
                        <a:t>A date d’achat</a:t>
                      </a:r>
                      <a:r>
                        <a:rPr lang="fr-FR" sz="2400" b="0" dirty="0"/>
                        <a:t>.</a:t>
                      </a:r>
                      <a:r>
                        <a:rPr lang="fr-FR" sz="2400" b="0" baseline="0" dirty="0"/>
                        <a:t> </a:t>
                      </a:r>
                    </a:p>
                    <a:p>
                      <a:pPr algn="just"/>
                      <a:r>
                        <a:rPr lang="fr-FR" sz="2400" b="0" baseline="0" dirty="0"/>
                        <a:t>Les marchandises entrent dans le patrimoine (au débit). L’entreprise s’appauvrit à cette date car l’entreprise est engagée juridiquement à payer. </a:t>
                      </a:r>
                    </a:p>
                    <a:p>
                      <a:pPr algn="just"/>
                      <a:r>
                        <a:rPr lang="fr-FR" sz="2400" b="0" baseline="0" dirty="0"/>
                        <a:t>Au crédit : Dette vis-à-vis du fournisseur.</a:t>
                      </a:r>
                    </a:p>
                  </a:txBody>
                  <a:tcPr>
                    <a:solidFill>
                      <a:schemeClr val="bg1">
                        <a:lumMod val="95000"/>
                      </a:schemeClr>
                    </a:solidFill>
                  </a:tcPr>
                </a:tc>
                <a:extLst>
                  <a:ext uri="{0D108BD9-81ED-4DB2-BD59-A6C34878D82A}">
                    <a16:rowId xmlns:a16="http://schemas.microsoft.com/office/drawing/2014/main" val="4067193553"/>
                  </a:ext>
                </a:extLst>
              </a:tr>
              <a:tr h="479895">
                <a:tc>
                  <a:txBody>
                    <a:bodyPr/>
                    <a:lstStyle/>
                    <a:p>
                      <a:endParaRPr lang="fr-FR" sz="2000" dirty="0"/>
                    </a:p>
                  </a:txBody>
                  <a:tcPr/>
                </a:tc>
                <a:tc>
                  <a:txBody>
                    <a:bodyPr/>
                    <a:lstStyle/>
                    <a:p>
                      <a:pPr algn="ctr"/>
                      <a:r>
                        <a:rPr lang="fr-FR" sz="2000" dirty="0"/>
                        <a:t>Débit</a:t>
                      </a:r>
                    </a:p>
                  </a:txBody>
                  <a:tcPr/>
                </a:tc>
                <a:tc>
                  <a:txBody>
                    <a:bodyPr/>
                    <a:lstStyle/>
                    <a:p>
                      <a:pPr algn="ctr"/>
                      <a:r>
                        <a:rPr lang="fr-FR" sz="2000" dirty="0"/>
                        <a:t>Crédit</a:t>
                      </a:r>
                    </a:p>
                  </a:txBody>
                  <a:tcPr/>
                </a:tc>
                <a:tc vMerge="1">
                  <a:txBody>
                    <a:bodyPr/>
                    <a:lstStyle/>
                    <a:p>
                      <a:pPr algn="ctr"/>
                      <a:endParaRPr lang="fr-FR" dirty="0"/>
                    </a:p>
                  </a:txBody>
                  <a:tcPr/>
                </a:tc>
                <a:extLst>
                  <a:ext uri="{0D108BD9-81ED-4DB2-BD59-A6C34878D82A}">
                    <a16:rowId xmlns:a16="http://schemas.microsoft.com/office/drawing/2014/main" val="650671"/>
                  </a:ext>
                </a:extLst>
              </a:tr>
              <a:tr h="512764">
                <a:tc>
                  <a:txBody>
                    <a:bodyPr/>
                    <a:lstStyle/>
                    <a:p>
                      <a:r>
                        <a:rPr lang="fr-FR" sz="2400" dirty="0"/>
                        <a:t>Achat de … (charge)</a:t>
                      </a:r>
                    </a:p>
                  </a:txBody>
                  <a:tcPr/>
                </a:tc>
                <a:tc>
                  <a:txBody>
                    <a:bodyPr/>
                    <a:lstStyle/>
                    <a:p>
                      <a:pPr algn="ctr"/>
                      <a:endParaRPr lang="fr-FR" sz="2400" dirty="0">
                        <a:solidFill>
                          <a:srgbClr val="FF0000"/>
                        </a:solidFill>
                      </a:endParaRPr>
                    </a:p>
                  </a:txBody>
                  <a:tcPr/>
                </a:tc>
                <a:tc>
                  <a:txBody>
                    <a:bodyPr/>
                    <a:lstStyle/>
                    <a:p>
                      <a:pPr algn="ctr"/>
                      <a:endParaRPr lang="fr-FR" sz="2400" dirty="0"/>
                    </a:p>
                  </a:txBody>
                  <a:tcPr/>
                </a:tc>
                <a:tc vMerge="1">
                  <a:txBody>
                    <a:bodyPr/>
                    <a:lstStyle/>
                    <a:p>
                      <a:pPr algn="ctr"/>
                      <a:endParaRPr lang="fr-FR" sz="2800" dirty="0"/>
                    </a:p>
                  </a:txBody>
                  <a:tcPr/>
                </a:tc>
                <a:extLst>
                  <a:ext uri="{0D108BD9-81ED-4DB2-BD59-A6C34878D82A}">
                    <a16:rowId xmlns:a16="http://schemas.microsoft.com/office/drawing/2014/main" val="3966562314"/>
                  </a:ext>
                </a:extLst>
              </a:tr>
              <a:tr h="512764">
                <a:tc>
                  <a:txBody>
                    <a:bodyPr/>
                    <a:lstStyle/>
                    <a:p>
                      <a:r>
                        <a:rPr lang="fr-FR" sz="2400" dirty="0"/>
                        <a:t>     Dette</a:t>
                      </a:r>
                      <a:r>
                        <a:rPr lang="fr-FR" sz="2400" baseline="0" dirty="0"/>
                        <a:t> f</a:t>
                      </a:r>
                      <a:r>
                        <a:rPr lang="fr-FR" sz="2400" dirty="0"/>
                        <a:t>ournisseur (passif)</a:t>
                      </a:r>
                    </a:p>
                  </a:txBody>
                  <a:tcPr/>
                </a:tc>
                <a:tc>
                  <a:txBody>
                    <a:bodyPr/>
                    <a:lstStyle/>
                    <a:p>
                      <a:pPr algn="ctr"/>
                      <a:endParaRPr lang="fr-F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dirty="0">
                        <a:solidFill>
                          <a:schemeClr val="accent4"/>
                        </a:solidFill>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707819767"/>
              </p:ext>
            </p:extLst>
          </p:nvPr>
        </p:nvGraphicFramePr>
        <p:xfrm>
          <a:off x="374073" y="4293524"/>
          <a:ext cx="11319164" cy="1798320"/>
        </p:xfrm>
        <a:graphic>
          <a:graphicData uri="http://schemas.openxmlformats.org/drawingml/2006/table">
            <a:tbl>
              <a:tblPr firstRow="1" bandRow="1">
                <a:tableStyleId>{5940675A-B579-460E-94D1-54222C63F5DA}</a:tableStyleId>
              </a:tblPr>
              <a:tblGrid>
                <a:gridCol w="4544291">
                  <a:extLst>
                    <a:ext uri="{9D8B030D-6E8A-4147-A177-3AD203B41FA5}">
                      <a16:colId xmlns:a16="http://schemas.microsoft.com/office/drawing/2014/main" val="2859949339"/>
                    </a:ext>
                  </a:extLst>
                </a:gridCol>
                <a:gridCol w="1066800">
                  <a:extLst>
                    <a:ext uri="{9D8B030D-6E8A-4147-A177-3AD203B41FA5}">
                      <a16:colId xmlns:a16="http://schemas.microsoft.com/office/drawing/2014/main" val="2509306587"/>
                    </a:ext>
                  </a:extLst>
                </a:gridCol>
                <a:gridCol w="969818">
                  <a:extLst>
                    <a:ext uri="{9D8B030D-6E8A-4147-A177-3AD203B41FA5}">
                      <a16:colId xmlns:a16="http://schemas.microsoft.com/office/drawing/2014/main" val="449980353"/>
                    </a:ext>
                  </a:extLst>
                </a:gridCol>
                <a:gridCol w="4738255">
                  <a:extLst>
                    <a:ext uri="{9D8B030D-6E8A-4147-A177-3AD203B41FA5}">
                      <a16:colId xmlns:a16="http://schemas.microsoft.com/office/drawing/2014/main" val="2926787851"/>
                    </a:ext>
                  </a:extLst>
                </a:gridCol>
              </a:tblGrid>
              <a:tr h="422126">
                <a:tc gridSpan="3">
                  <a:txBody>
                    <a:bodyPr/>
                    <a:lstStyle/>
                    <a:p>
                      <a:pPr algn="ctr"/>
                      <a:endParaRPr lang="fr-FR" sz="2000"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tc rowSpan="4">
                  <a:txBody>
                    <a:bodyPr/>
                    <a:lstStyle/>
                    <a:p>
                      <a:pPr algn="ctr"/>
                      <a:r>
                        <a:rPr lang="fr-FR" sz="2400" b="1" dirty="0"/>
                        <a:t>A date de règlement</a:t>
                      </a:r>
                      <a:r>
                        <a:rPr lang="fr-FR" sz="2400" dirty="0"/>
                        <a:t>: </a:t>
                      </a:r>
                    </a:p>
                    <a:p>
                      <a:pPr algn="just"/>
                      <a:endParaRPr lang="fr-FR" sz="1600" dirty="0"/>
                    </a:p>
                    <a:p>
                      <a:pPr algn="just"/>
                      <a:r>
                        <a:rPr lang="fr-FR" sz="2400" dirty="0"/>
                        <a:t>L’argent sort du patrimoine (au crédit).</a:t>
                      </a:r>
                      <a:r>
                        <a:rPr lang="fr-FR" sz="2400" baseline="0" dirty="0"/>
                        <a:t> Il permet d’éteindre la dette (dette fournisseur au débit).</a:t>
                      </a:r>
                      <a:endParaRPr lang="fr-FR" sz="2400" dirty="0"/>
                    </a:p>
                  </a:txBody>
                  <a:tcPr>
                    <a:solidFill>
                      <a:schemeClr val="bg1">
                        <a:lumMod val="95000"/>
                      </a:schemeClr>
                    </a:solidFill>
                  </a:tcPr>
                </a:tc>
                <a:extLst>
                  <a:ext uri="{0D108BD9-81ED-4DB2-BD59-A6C34878D82A}">
                    <a16:rowId xmlns:a16="http://schemas.microsoft.com/office/drawing/2014/main" val="4067193553"/>
                  </a:ext>
                </a:extLst>
              </a:tr>
              <a:tr h="427989">
                <a:tc>
                  <a:txBody>
                    <a:bodyPr/>
                    <a:lstStyle/>
                    <a:p>
                      <a:endParaRPr lang="fr-FR" sz="2000" dirty="0"/>
                    </a:p>
                  </a:txBody>
                  <a:tcPr/>
                </a:tc>
                <a:tc>
                  <a:txBody>
                    <a:bodyPr/>
                    <a:lstStyle/>
                    <a:p>
                      <a:pPr algn="ctr"/>
                      <a:r>
                        <a:rPr lang="fr-FR" sz="2000" dirty="0"/>
                        <a:t>Débit</a:t>
                      </a:r>
                    </a:p>
                  </a:txBody>
                  <a:tcPr/>
                </a:tc>
                <a:tc>
                  <a:txBody>
                    <a:bodyPr/>
                    <a:lstStyle/>
                    <a:p>
                      <a:pPr algn="ctr"/>
                      <a:r>
                        <a:rPr lang="fr-FR" sz="2000" dirty="0"/>
                        <a:t>Crédit</a:t>
                      </a:r>
                    </a:p>
                  </a:txBody>
                  <a:tcPr/>
                </a:tc>
                <a:tc vMerge="1">
                  <a:txBody>
                    <a:bodyPr/>
                    <a:lstStyle/>
                    <a:p>
                      <a:pPr algn="ctr"/>
                      <a:endParaRPr lang="fr-FR" dirty="0"/>
                    </a:p>
                  </a:txBody>
                  <a:tcPr/>
                </a:tc>
                <a:extLst>
                  <a:ext uri="{0D108BD9-81ED-4DB2-BD59-A6C34878D82A}">
                    <a16:rowId xmlns:a16="http://schemas.microsoft.com/office/drawing/2014/main" val="650671"/>
                  </a:ext>
                </a:extLst>
              </a:tr>
              <a:tr h="427202">
                <a:tc>
                  <a:txBody>
                    <a:bodyPr/>
                    <a:lstStyle/>
                    <a:p>
                      <a:r>
                        <a:rPr lang="fr-FR" sz="2400" dirty="0"/>
                        <a:t>Dette</a:t>
                      </a:r>
                      <a:r>
                        <a:rPr lang="fr-FR" sz="2400" baseline="0" dirty="0"/>
                        <a:t> f</a:t>
                      </a:r>
                      <a:r>
                        <a:rPr lang="fr-FR" sz="2400" dirty="0"/>
                        <a:t>ournisseur (baisse passif)</a:t>
                      </a:r>
                    </a:p>
                  </a:txBody>
                  <a:tcPr/>
                </a:tc>
                <a:tc>
                  <a:txBody>
                    <a:bodyPr/>
                    <a:lstStyle/>
                    <a:p>
                      <a:pPr algn="ctr"/>
                      <a:endParaRPr lang="fr-FR" sz="2400" dirty="0">
                        <a:solidFill>
                          <a:srgbClr val="FF0000"/>
                        </a:solidFill>
                      </a:endParaRPr>
                    </a:p>
                  </a:txBody>
                  <a:tcPr/>
                </a:tc>
                <a:tc>
                  <a:txBody>
                    <a:bodyPr/>
                    <a:lstStyle/>
                    <a:p>
                      <a:pPr algn="ctr"/>
                      <a:endParaRPr lang="fr-FR" sz="2400" dirty="0"/>
                    </a:p>
                  </a:txBody>
                  <a:tcPr/>
                </a:tc>
                <a:tc vMerge="1">
                  <a:txBody>
                    <a:bodyPr/>
                    <a:lstStyle/>
                    <a:p>
                      <a:pPr algn="ctr"/>
                      <a:endParaRPr lang="fr-FR" sz="2800" dirty="0"/>
                    </a:p>
                  </a:txBody>
                  <a:tcPr/>
                </a:tc>
                <a:extLst>
                  <a:ext uri="{0D108BD9-81ED-4DB2-BD59-A6C34878D82A}">
                    <a16:rowId xmlns:a16="http://schemas.microsoft.com/office/drawing/2014/main" val="3966562314"/>
                  </a:ext>
                </a:extLst>
              </a:tr>
              <a:tr h="457303">
                <a:tc>
                  <a:txBody>
                    <a:bodyPr/>
                    <a:lstStyle/>
                    <a:p>
                      <a:r>
                        <a:rPr lang="fr-FR" sz="2400" dirty="0"/>
                        <a:t>    </a:t>
                      </a:r>
                      <a:r>
                        <a:rPr lang="fr-FR" sz="2400" baseline="0" dirty="0"/>
                        <a:t> Trésorerie (baisse actif)</a:t>
                      </a:r>
                      <a:endParaRPr lang="fr-FR" sz="2400" dirty="0"/>
                    </a:p>
                  </a:txBody>
                  <a:tcPr/>
                </a:tc>
                <a:tc>
                  <a:txBody>
                    <a:bodyPr/>
                    <a:lstStyle/>
                    <a:p>
                      <a:pPr algn="ctr"/>
                      <a:endParaRPr lang="fr-F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dirty="0">
                        <a:solidFill>
                          <a:schemeClr val="accent4"/>
                        </a:solidFill>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1332" y="0"/>
            <a:ext cx="1660668" cy="1689300"/>
          </a:xfrm>
          <a:prstGeom prst="rect">
            <a:avLst/>
          </a:prstGeom>
        </p:spPr>
      </p:pic>
    </p:spTree>
    <p:extLst>
      <p:ext uri="{BB962C8B-B14F-4D97-AF65-F5344CB8AC3E}">
        <p14:creationId xmlns:p14="http://schemas.microsoft.com/office/powerpoint/2010/main" val="37843507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24587"/>
            <a:ext cx="10515600" cy="4817226"/>
          </a:xfrm>
        </p:spPr>
        <p:txBody>
          <a:bodyPr>
            <a:normAutofit fontScale="90000"/>
          </a:bodyPr>
          <a:lstStyle/>
          <a:p>
            <a:r>
              <a:rPr lang="fr-FR" dirty="0"/>
              <a:t>Année 4 : Les créances clients</a:t>
            </a:r>
            <a:br>
              <a:rPr lang="fr-FR" dirty="0"/>
            </a:br>
            <a:r>
              <a:rPr lang="fr-FR" sz="3100" dirty="0"/>
              <a:t>Vente avec paiement différé. La créance est définie comme une somme ou service dû par un tiers à l’entreprise.</a:t>
            </a:r>
            <a:br>
              <a:rPr lang="fr-FR" sz="3100" dirty="0"/>
            </a:br>
            <a:br>
              <a:rPr lang="fr-FR" sz="3100" dirty="0"/>
            </a:br>
            <a:br>
              <a:rPr lang="fr-FR" sz="3100" dirty="0"/>
            </a:br>
            <a:br>
              <a:rPr lang="fr-FR" sz="3100" dirty="0"/>
            </a:br>
            <a:br>
              <a:rPr lang="fr-FR" sz="3100" dirty="0"/>
            </a:br>
            <a:br>
              <a:rPr lang="fr-FR" sz="3100" dirty="0"/>
            </a:br>
            <a:br>
              <a:rPr lang="fr-FR" sz="3100" dirty="0"/>
            </a:br>
            <a:br>
              <a:rPr lang="fr-FR" sz="3100" dirty="0"/>
            </a:br>
            <a:br>
              <a:rPr lang="fr-FR" sz="3100" dirty="0"/>
            </a:br>
            <a:br>
              <a:rPr lang="fr-FR" sz="3100" dirty="0"/>
            </a:b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2520842295"/>
              </p:ext>
            </p:extLst>
          </p:nvPr>
        </p:nvGraphicFramePr>
        <p:xfrm>
          <a:off x="374073" y="1523539"/>
          <a:ext cx="11319164" cy="2286000"/>
        </p:xfrm>
        <a:graphic>
          <a:graphicData uri="http://schemas.openxmlformats.org/drawingml/2006/table">
            <a:tbl>
              <a:tblPr firstRow="1" bandRow="1">
                <a:tableStyleId>{5940675A-B579-460E-94D1-54222C63F5DA}</a:tableStyleId>
              </a:tblPr>
              <a:tblGrid>
                <a:gridCol w="3311236">
                  <a:extLst>
                    <a:ext uri="{9D8B030D-6E8A-4147-A177-3AD203B41FA5}">
                      <a16:colId xmlns:a16="http://schemas.microsoft.com/office/drawing/2014/main" val="2859949339"/>
                    </a:ext>
                  </a:extLst>
                </a:gridCol>
                <a:gridCol w="914400">
                  <a:extLst>
                    <a:ext uri="{9D8B030D-6E8A-4147-A177-3AD203B41FA5}">
                      <a16:colId xmlns:a16="http://schemas.microsoft.com/office/drawing/2014/main" val="2509306587"/>
                    </a:ext>
                  </a:extLst>
                </a:gridCol>
                <a:gridCol w="831273">
                  <a:extLst>
                    <a:ext uri="{9D8B030D-6E8A-4147-A177-3AD203B41FA5}">
                      <a16:colId xmlns:a16="http://schemas.microsoft.com/office/drawing/2014/main" val="449980353"/>
                    </a:ext>
                  </a:extLst>
                </a:gridCol>
                <a:gridCol w="6262255">
                  <a:extLst>
                    <a:ext uri="{9D8B030D-6E8A-4147-A177-3AD203B41FA5}">
                      <a16:colId xmlns:a16="http://schemas.microsoft.com/office/drawing/2014/main" val="2926787851"/>
                    </a:ext>
                  </a:extLst>
                </a:gridCol>
              </a:tblGrid>
              <a:tr h="475820">
                <a:tc gridSpan="3">
                  <a:txBody>
                    <a:bodyPr/>
                    <a:lstStyle/>
                    <a:p>
                      <a:pPr algn="ctr"/>
                      <a:endParaRPr lang="fr-FR" sz="2000"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tc rowSpan="4">
                  <a:txBody>
                    <a:bodyPr/>
                    <a:lstStyle/>
                    <a:p>
                      <a:pPr algn="ctr"/>
                      <a:r>
                        <a:rPr lang="fr-FR" sz="2400" b="1" dirty="0"/>
                        <a:t>A date d’achat</a:t>
                      </a:r>
                      <a:r>
                        <a:rPr lang="fr-FR" sz="2400" b="0" dirty="0"/>
                        <a:t>.</a:t>
                      </a:r>
                      <a:r>
                        <a:rPr lang="fr-FR" sz="2400" b="0" baseline="0" dirty="0"/>
                        <a:t> </a:t>
                      </a:r>
                    </a:p>
                    <a:p>
                      <a:pPr algn="just"/>
                      <a:r>
                        <a:rPr lang="fr-FR" sz="2400" b="0" baseline="0" dirty="0"/>
                        <a:t>Les marchandises sortent du patrimoine (au crédit). L’entreprise s’enrichit à cette date car le client est engagé juridiquement à payer. </a:t>
                      </a:r>
                    </a:p>
                    <a:p>
                      <a:pPr algn="just"/>
                      <a:r>
                        <a:rPr lang="fr-FR" sz="2400" b="0" baseline="0" dirty="0"/>
                        <a:t>Au débit : l’entreprise possède une créance (le client doit de l’argent).</a:t>
                      </a:r>
                    </a:p>
                  </a:txBody>
                  <a:tcPr>
                    <a:solidFill>
                      <a:schemeClr val="bg1">
                        <a:lumMod val="95000"/>
                      </a:schemeClr>
                    </a:solidFill>
                  </a:tcPr>
                </a:tc>
                <a:extLst>
                  <a:ext uri="{0D108BD9-81ED-4DB2-BD59-A6C34878D82A}">
                    <a16:rowId xmlns:a16="http://schemas.microsoft.com/office/drawing/2014/main" val="4067193553"/>
                  </a:ext>
                </a:extLst>
              </a:tr>
              <a:tr h="482429">
                <a:tc>
                  <a:txBody>
                    <a:bodyPr/>
                    <a:lstStyle/>
                    <a:p>
                      <a:endParaRPr lang="fr-FR" sz="2000" dirty="0"/>
                    </a:p>
                  </a:txBody>
                  <a:tcPr/>
                </a:tc>
                <a:tc>
                  <a:txBody>
                    <a:bodyPr/>
                    <a:lstStyle/>
                    <a:p>
                      <a:pPr algn="ctr"/>
                      <a:r>
                        <a:rPr lang="fr-FR" sz="2000" dirty="0"/>
                        <a:t>Débit</a:t>
                      </a:r>
                    </a:p>
                  </a:txBody>
                  <a:tcPr/>
                </a:tc>
                <a:tc>
                  <a:txBody>
                    <a:bodyPr/>
                    <a:lstStyle/>
                    <a:p>
                      <a:pPr algn="ctr"/>
                      <a:r>
                        <a:rPr lang="fr-FR" sz="2000" dirty="0"/>
                        <a:t>Crédit</a:t>
                      </a:r>
                    </a:p>
                  </a:txBody>
                  <a:tcPr/>
                </a:tc>
                <a:tc vMerge="1">
                  <a:txBody>
                    <a:bodyPr/>
                    <a:lstStyle/>
                    <a:p>
                      <a:pPr algn="ctr"/>
                      <a:endParaRPr lang="fr-FR" dirty="0"/>
                    </a:p>
                  </a:txBody>
                  <a:tcPr/>
                </a:tc>
                <a:extLst>
                  <a:ext uri="{0D108BD9-81ED-4DB2-BD59-A6C34878D82A}">
                    <a16:rowId xmlns:a16="http://schemas.microsoft.com/office/drawing/2014/main" val="650671"/>
                  </a:ext>
                </a:extLst>
              </a:tr>
              <a:tr h="515472">
                <a:tc>
                  <a:txBody>
                    <a:bodyPr/>
                    <a:lstStyle/>
                    <a:p>
                      <a:r>
                        <a:rPr lang="fr-FR" sz="2400" dirty="0"/>
                        <a:t>Créance client (actif)</a:t>
                      </a:r>
                    </a:p>
                  </a:txBody>
                  <a:tcPr/>
                </a:tc>
                <a:tc>
                  <a:txBody>
                    <a:bodyPr/>
                    <a:lstStyle/>
                    <a:p>
                      <a:pPr algn="ctr"/>
                      <a:endParaRPr lang="fr-FR" sz="2400" dirty="0">
                        <a:solidFill>
                          <a:srgbClr val="FF0000"/>
                        </a:solidFill>
                      </a:endParaRPr>
                    </a:p>
                  </a:txBody>
                  <a:tcPr/>
                </a:tc>
                <a:tc>
                  <a:txBody>
                    <a:bodyPr/>
                    <a:lstStyle/>
                    <a:p>
                      <a:pPr algn="ctr"/>
                      <a:endParaRPr lang="fr-FR" sz="2400" dirty="0"/>
                    </a:p>
                  </a:txBody>
                  <a:tcPr/>
                </a:tc>
                <a:tc vMerge="1">
                  <a:txBody>
                    <a:bodyPr/>
                    <a:lstStyle/>
                    <a:p>
                      <a:pPr algn="ctr"/>
                      <a:endParaRPr lang="fr-FR" sz="2800" dirty="0"/>
                    </a:p>
                  </a:txBody>
                  <a:tcPr/>
                </a:tc>
                <a:extLst>
                  <a:ext uri="{0D108BD9-81ED-4DB2-BD59-A6C34878D82A}">
                    <a16:rowId xmlns:a16="http://schemas.microsoft.com/office/drawing/2014/main" val="3966562314"/>
                  </a:ext>
                </a:extLst>
              </a:tr>
              <a:tr h="515472">
                <a:tc>
                  <a:txBody>
                    <a:bodyPr/>
                    <a:lstStyle/>
                    <a:p>
                      <a:r>
                        <a:rPr lang="fr-FR" sz="2400" dirty="0"/>
                        <a:t>     Vente de … (produit)</a:t>
                      </a:r>
                    </a:p>
                  </a:txBody>
                  <a:tcPr/>
                </a:tc>
                <a:tc>
                  <a:txBody>
                    <a:bodyPr/>
                    <a:lstStyle/>
                    <a:p>
                      <a:pPr algn="ctr"/>
                      <a:endParaRPr lang="fr-F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dirty="0">
                        <a:solidFill>
                          <a:schemeClr val="accent4"/>
                        </a:solidFill>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451759831"/>
              </p:ext>
            </p:extLst>
          </p:nvPr>
        </p:nvGraphicFramePr>
        <p:xfrm>
          <a:off x="374073" y="4305514"/>
          <a:ext cx="11319164" cy="2150155"/>
        </p:xfrm>
        <a:graphic>
          <a:graphicData uri="http://schemas.openxmlformats.org/drawingml/2006/table">
            <a:tbl>
              <a:tblPr firstRow="1" bandRow="1">
                <a:tableStyleId>{5940675A-B579-460E-94D1-54222C63F5DA}</a:tableStyleId>
              </a:tblPr>
              <a:tblGrid>
                <a:gridCol w="4087090">
                  <a:extLst>
                    <a:ext uri="{9D8B030D-6E8A-4147-A177-3AD203B41FA5}">
                      <a16:colId xmlns:a16="http://schemas.microsoft.com/office/drawing/2014/main" val="2859949339"/>
                    </a:ext>
                  </a:extLst>
                </a:gridCol>
                <a:gridCol w="831273">
                  <a:extLst>
                    <a:ext uri="{9D8B030D-6E8A-4147-A177-3AD203B41FA5}">
                      <a16:colId xmlns:a16="http://schemas.microsoft.com/office/drawing/2014/main" val="2509306587"/>
                    </a:ext>
                  </a:extLst>
                </a:gridCol>
                <a:gridCol w="1080655">
                  <a:extLst>
                    <a:ext uri="{9D8B030D-6E8A-4147-A177-3AD203B41FA5}">
                      <a16:colId xmlns:a16="http://schemas.microsoft.com/office/drawing/2014/main" val="449980353"/>
                    </a:ext>
                  </a:extLst>
                </a:gridCol>
                <a:gridCol w="5320146">
                  <a:extLst>
                    <a:ext uri="{9D8B030D-6E8A-4147-A177-3AD203B41FA5}">
                      <a16:colId xmlns:a16="http://schemas.microsoft.com/office/drawing/2014/main" val="2926787851"/>
                    </a:ext>
                  </a:extLst>
                </a:gridCol>
              </a:tblGrid>
              <a:tr h="514323">
                <a:tc gridSpan="3">
                  <a:txBody>
                    <a:bodyPr/>
                    <a:lstStyle/>
                    <a:p>
                      <a:pPr algn="ctr"/>
                      <a:endParaRPr lang="fr-FR" sz="2000"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tc rowSpan="4">
                  <a:txBody>
                    <a:bodyPr/>
                    <a:lstStyle/>
                    <a:p>
                      <a:pPr algn="ctr"/>
                      <a:r>
                        <a:rPr lang="fr-FR" sz="2400" b="1" dirty="0"/>
                        <a:t>A date de règlement</a:t>
                      </a:r>
                      <a:r>
                        <a:rPr lang="fr-FR" sz="2400" dirty="0"/>
                        <a:t>: </a:t>
                      </a:r>
                    </a:p>
                    <a:p>
                      <a:pPr algn="just"/>
                      <a:endParaRPr lang="fr-FR" sz="2400" dirty="0"/>
                    </a:p>
                    <a:p>
                      <a:pPr algn="just"/>
                      <a:r>
                        <a:rPr lang="fr-FR" sz="2400" dirty="0"/>
                        <a:t>L’argent entre dans le patrimoine (crédit).</a:t>
                      </a:r>
                      <a:r>
                        <a:rPr lang="fr-FR" sz="2400" baseline="0" dirty="0"/>
                        <a:t> Il permet d’éteindre la créance : le client paie ce qu’il devait.</a:t>
                      </a:r>
                      <a:endParaRPr lang="fr-FR" sz="2400" dirty="0"/>
                    </a:p>
                  </a:txBody>
                  <a:tcPr>
                    <a:solidFill>
                      <a:schemeClr val="bg1">
                        <a:lumMod val="95000"/>
                      </a:schemeClr>
                    </a:solidFill>
                  </a:tcPr>
                </a:tc>
                <a:extLst>
                  <a:ext uri="{0D108BD9-81ED-4DB2-BD59-A6C34878D82A}">
                    <a16:rowId xmlns:a16="http://schemas.microsoft.com/office/drawing/2014/main" val="4067193553"/>
                  </a:ext>
                </a:extLst>
              </a:tr>
              <a:tr h="521466">
                <a:tc>
                  <a:txBody>
                    <a:bodyPr/>
                    <a:lstStyle/>
                    <a:p>
                      <a:endParaRPr lang="fr-FR" sz="2000" dirty="0"/>
                    </a:p>
                  </a:txBody>
                  <a:tcPr/>
                </a:tc>
                <a:tc>
                  <a:txBody>
                    <a:bodyPr/>
                    <a:lstStyle/>
                    <a:p>
                      <a:pPr algn="ctr"/>
                      <a:r>
                        <a:rPr lang="fr-FR" sz="2000" dirty="0"/>
                        <a:t>Débit</a:t>
                      </a:r>
                    </a:p>
                  </a:txBody>
                  <a:tcPr/>
                </a:tc>
                <a:tc>
                  <a:txBody>
                    <a:bodyPr/>
                    <a:lstStyle/>
                    <a:p>
                      <a:pPr algn="ctr"/>
                      <a:r>
                        <a:rPr lang="fr-FR" sz="2000" dirty="0"/>
                        <a:t>Crédit</a:t>
                      </a:r>
                    </a:p>
                  </a:txBody>
                  <a:tcPr/>
                </a:tc>
                <a:tc vMerge="1">
                  <a:txBody>
                    <a:bodyPr/>
                    <a:lstStyle/>
                    <a:p>
                      <a:pPr algn="ctr"/>
                      <a:endParaRPr lang="fr-FR" dirty="0"/>
                    </a:p>
                  </a:txBody>
                  <a:tcPr/>
                </a:tc>
                <a:extLst>
                  <a:ext uri="{0D108BD9-81ED-4DB2-BD59-A6C34878D82A}">
                    <a16:rowId xmlns:a16="http://schemas.microsoft.com/office/drawing/2014/main" val="650671"/>
                  </a:ext>
                </a:extLst>
              </a:tr>
              <a:tr h="557183">
                <a:tc>
                  <a:txBody>
                    <a:bodyPr/>
                    <a:lstStyle/>
                    <a:p>
                      <a:r>
                        <a:rPr lang="fr-FR" sz="2400" dirty="0"/>
                        <a:t>Trésorerie (</a:t>
                      </a:r>
                      <a:r>
                        <a:rPr lang="fr-FR" sz="2400" dirty="0" err="1"/>
                        <a:t>augm</a:t>
                      </a:r>
                      <a:r>
                        <a:rPr lang="fr-FR" sz="2400" dirty="0"/>
                        <a:t>. actif)</a:t>
                      </a:r>
                    </a:p>
                  </a:txBody>
                  <a:tcPr/>
                </a:tc>
                <a:tc>
                  <a:txBody>
                    <a:bodyPr/>
                    <a:lstStyle/>
                    <a:p>
                      <a:pPr algn="ctr"/>
                      <a:endParaRPr lang="fr-FR" sz="2400" dirty="0">
                        <a:solidFill>
                          <a:srgbClr val="FF0000"/>
                        </a:solidFill>
                      </a:endParaRPr>
                    </a:p>
                  </a:txBody>
                  <a:tcPr/>
                </a:tc>
                <a:tc>
                  <a:txBody>
                    <a:bodyPr/>
                    <a:lstStyle/>
                    <a:p>
                      <a:pPr algn="ctr"/>
                      <a:endParaRPr lang="fr-FR" sz="2400" dirty="0"/>
                    </a:p>
                  </a:txBody>
                  <a:tcPr/>
                </a:tc>
                <a:tc vMerge="1">
                  <a:txBody>
                    <a:bodyPr/>
                    <a:lstStyle/>
                    <a:p>
                      <a:pPr algn="ctr"/>
                      <a:endParaRPr lang="fr-FR" sz="2800" dirty="0"/>
                    </a:p>
                  </a:txBody>
                  <a:tcPr/>
                </a:tc>
                <a:extLst>
                  <a:ext uri="{0D108BD9-81ED-4DB2-BD59-A6C34878D82A}">
                    <a16:rowId xmlns:a16="http://schemas.microsoft.com/office/drawing/2014/main" val="3966562314"/>
                  </a:ext>
                </a:extLst>
              </a:tr>
              <a:tr h="557183">
                <a:tc>
                  <a:txBody>
                    <a:bodyPr/>
                    <a:lstStyle/>
                    <a:p>
                      <a:r>
                        <a:rPr lang="fr-FR" sz="2400" dirty="0"/>
                        <a:t>    </a:t>
                      </a:r>
                      <a:r>
                        <a:rPr lang="fr-FR" sz="2400" baseline="0" dirty="0"/>
                        <a:t> Créance client (baisse actif)</a:t>
                      </a:r>
                      <a:endParaRPr lang="fr-FR" sz="2400" dirty="0"/>
                    </a:p>
                  </a:txBody>
                  <a:tcPr/>
                </a:tc>
                <a:tc>
                  <a:txBody>
                    <a:bodyPr/>
                    <a:lstStyle/>
                    <a:p>
                      <a:pPr algn="ctr"/>
                      <a:endParaRPr lang="fr-F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dirty="0">
                        <a:solidFill>
                          <a:schemeClr val="accent4"/>
                        </a:solidFill>
                      </a:endParaRPr>
                    </a:p>
                  </a:txBody>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15600" y="109683"/>
            <a:ext cx="1509154" cy="1512311"/>
          </a:xfrm>
          <a:prstGeom prst="rect">
            <a:avLst/>
          </a:prstGeom>
        </p:spPr>
      </p:pic>
    </p:spTree>
    <p:extLst>
      <p:ext uri="{BB962C8B-B14F-4D97-AF65-F5344CB8AC3E}">
        <p14:creationId xmlns:p14="http://schemas.microsoft.com/office/powerpoint/2010/main" val="27087297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Achat des choux - 01/01/4 </a:t>
            </a:r>
          </a:p>
        </p:txBody>
      </p:sp>
      <p:graphicFrame>
        <p:nvGraphicFramePr>
          <p:cNvPr id="3" name="Tableau 2"/>
          <p:cNvGraphicFramePr>
            <a:graphicFrameLocks noGrp="1"/>
          </p:cNvGraphicFramePr>
          <p:nvPr>
            <p:extLst>
              <p:ext uri="{D42A27DB-BD31-4B8C-83A1-F6EECF244321}">
                <p14:modId xmlns:p14="http://schemas.microsoft.com/office/powerpoint/2010/main" val="1169728654"/>
              </p:ext>
            </p:extLst>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endParaRPr lang="fr-FR" sz="2800" dirty="0"/>
                    </a:p>
                  </a:txBody>
                  <a:tcPr/>
                </a:tc>
                <a:tc>
                  <a:txBody>
                    <a:bodyPr/>
                    <a:lstStyle/>
                    <a:p>
                      <a:pPr algn="ctr"/>
                      <a:endParaRPr lang="fr-FR" sz="2800" dirty="0">
                        <a:solidFill>
                          <a:srgbClr val="C00000"/>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algn="ctr"/>
                      <a:endParaRPr lang="fr-FR" sz="2800" dirty="0">
                        <a:solidFill>
                          <a:schemeClr val="accent2">
                            <a:lumMod val="75000"/>
                          </a:schemeClr>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2804573708"/>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547020587"/>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pPr algn="ctr"/>
                      <a:endParaRPr lang="fr-FR"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t>4</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59907">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endParaRPr lang="fr-FR" sz="1800" b="1" dirty="0">
                        <a:solidFill>
                          <a:srgbClr val="7030A0"/>
                        </a:solidFill>
                      </a:endParaRPr>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0</a:t>
                      </a:r>
                    </a:p>
                  </a:txBody>
                  <a:tcPr/>
                </a:tc>
                <a:tc>
                  <a:txBody>
                    <a:bodyPr/>
                    <a:lstStyle/>
                    <a:p>
                      <a:r>
                        <a:rPr lang="fr-FR" sz="1400" dirty="0"/>
                        <a:t>    Dettes fournisseur</a:t>
                      </a:r>
                    </a:p>
                  </a:txBody>
                  <a:tcPr/>
                </a:tc>
                <a:tc>
                  <a:txBody>
                    <a:bodyPr/>
                    <a:lstStyle/>
                    <a:p>
                      <a:pPr algn="ctr"/>
                      <a:endParaRPr lang="fr-FR" sz="1800" dirty="0">
                        <a:solidFill>
                          <a:schemeClr val="accent2">
                            <a:lumMod val="75000"/>
                          </a:schemeClr>
                        </a:solidFill>
                      </a:endParaRPr>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8" name="Rectangle à coins arrondis 7"/>
          <p:cNvSpPr/>
          <p:nvPr/>
        </p:nvSpPr>
        <p:spPr>
          <a:xfrm>
            <a:off x="7128165" y="1413164"/>
            <a:ext cx="4907790" cy="1413164"/>
          </a:xfrm>
          <a:prstGeom prst="roundRect">
            <a:avLst/>
          </a:prstGeom>
          <a:solidFill>
            <a:srgbClr val="EEBA3C"/>
          </a:solidFill>
          <a:ln>
            <a:solidFill>
              <a:srgbClr val="7B5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achetez des choux, soit : </a:t>
            </a:r>
          </a:p>
          <a:p>
            <a:pPr algn="ctr"/>
            <a:r>
              <a:rPr lang="fr-FR" sz="2800" dirty="0">
                <a:solidFill>
                  <a:schemeClr val="tx1"/>
                </a:solidFill>
              </a:rPr>
              <a:t>2 et paiement comptant</a:t>
            </a:r>
          </a:p>
          <a:p>
            <a:pPr algn="ctr"/>
            <a:r>
              <a:rPr lang="fr-FR" sz="2800" dirty="0">
                <a:solidFill>
                  <a:schemeClr val="tx1"/>
                </a:solidFill>
              </a:rPr>
              <a:t>3 et paiement dans 60 jours</a:t>
            </a:r>
          </a:p>
        </p:txBody>
      </p:sp>
      <p:pic>
        <p:nvPicPr>
          <p:cNvPr id="7" name="Image 6"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515600" y="0"/>
            <a:ext cx="1541546" cy="1544599"/>
          </a:xfrm>
          <a:prstGeom prst="rect">
            <a:avLst/>
          </a:prstGeom>
          <a:noFill/>
          <a:ln>
            <a:noFill/>
          </a:ln>
        </p:spPr>
      </p:pic>
    </p:spTree>
    <p:extLst>
      <p:ext uri="{BB962C8B-B14F-4D97-AF65-F5344CB8AC3E}">
        <p14:creationId xmlns:p14="http://schemas.microsoft.com/office/powerpoint/2010/main" val="10700371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Achat des choux - 01/01/4  (corrigé)</a:t>
            </a:r>
          </a:p>
        </p:txBody>
      </p:sp>
      <p:sp>
        <p:nvSpPr>
          <p:cNvPr id="9" name="Rectangle à coins arrondis 8"/>
          <p:cNvSpPr/>
          <p:nvPr/>
        </p:nvSpPr>
        <p:spPr>
          <a:xfrm>
            <a:off x="7550728" y="1617136"/>
            <a:ext cx="2784764" cy="1071177"/>
          </a:xfrm>
          <a:prstGeom prst="wedgeRoundRectCallout">
            <a:avLst>
              <a:gd name="adj1" fmla="val -30954"/>
              <a:gd name="adj2" fmla="val 365707"/>
              <a:gd name="adj3" fmla="val 16667"/>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945533167"/>
              </p:ext>
            </p:extLst>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01/01/4</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r>
                        <a:rPr lang="fr-FR" sz="2800" dirty="0"/>
                        <a:t>Achat de M/ses</a:t>
                      </a:r>
                      <a:r>
                        <a:rPr lang="fr-FR" sz="2800" baseline="0" dirty="0"/>
                        <a:t> </a:t>
                      </a:r>
                      <a:endParaRPr lang="fr-FR" sz="2800" dirty="0"/>
                    </a:p>
                  </a:txBody>
                  <a:tcPr/>
                </a:tc>
                <a:tc>
                  <a:txBody>
                    <a:bodyPr/>
                    <a:lstStyle/>
                    <a:p>
                      <a:pPr algn="ctr"/>
                      <a:r>
                        <a:rPr lang="fr-FR" sz="2800" dirty="0">
                          <a:solidFill>
                            <a:srgbClr val="FF0000"/>
                          </a:solidFill>
                        </a:rPr>
                        <a:t>3</a:t>
                      </a: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r>
                        <a:rPr lang="fr-FR" sz="2800" dirty="0"/>
                        <a:t>    Dette</a:t>
                      </a:r>
                      <a:r>
                        <a:rPr lang="fr-FR" sz="2800" baseline="0" dirty="0"/>
                        <a:t> fournisseur</a:t>
                      </a:r>
                      <a:endParaRPr lang="fr-FR" sz="2800" dirty="0"/>
                    </a:p>
                  </a:txBody>
                  <a:tcPr/>
                </a:tc>
                <a:tc>
                  <a:txBody>
                    <a:bodyPr/>
                    <a:lstStyle/>
                    <a:p>
                      <a:pPr algn="ctr"/>
                      <a:endParaRPr lang="fr-FR" sz="2800" dirty="0"/>
                    </a:p>
                  </a:txBody>
                  <a:tcPr/>
                </a:tc>
                <a:tc>
                  <a:txBody>
                    <a:bodyPr/>
                    <a:lstStyle/>
                    <a:p>
                      <a:pPr algn="ctr"/>
                      <a:r>
                        <a:rPr lang="fr-FR" sz="2800" dirty="0">
                          <a:solidFill>
                            <a:schemeClr val="bg1">
                              <a:lumMod val="50000"/>
                            </a:schemeClr>
                          </a:solidFill>
                        </a:rPr>
                        <a:t>3</a:t>
                      </a:r>
                    </a:p>
                  </a:txBody>
                  <a:tcPr/>
                </a:tc>
                <a:extLst>
                  <a:ext uri="{0D108BD9-81ED-4DB2-BD59-A6C34878D82A}">
                    <a16:rowId xmlns:a16="http://schemas.microsoft.com/office/drawing/2014/main" val="1262906119"/>
                  </a:ext>
                </a:extLst>
              </a:tr>
              <a:tr h="370840">
                <a:tc gridSpan="3">
                  <a:txBody>
                    <a:bodyPr/>
                    <a:lstStyle/>
                    <a:p>
                      <a:pPr algn="ctr"/>
                      <a:r>
                        <a:rPr lang="fr-FR" dirty="0"/>
                        <a:t>Achat</a:t>
                      </a:r>
                      <a:r>
                        <a:rPr lang="fr-FR" baseline="0" dirty="0"/>
                        <a:t> de choux de Bruxelles</a:t>
                      </a: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644609832"/>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FF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008580302"/>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pPr algn="ctr"/>
                      <a:endParaRPr lang="fr-FR"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4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t>4</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59907">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endParaRPr lang="fr-FR" sz="1800" b="1" dirty="0">
                        <a:solidFill>
                          <a:srgbClr val="7030A0"/>
                        </a:solidFill>
                      </a:endParaRPr>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0</a:t>
                      </a:r>
                    </a:p>
                  </a:txBody>
                  <a:tcPr/>
                </a:tc>
                <a:tc>
                  <a:txBody>
                    <a:bodyPr/>
                    <a:lstStyle/>
                    <a:p>
                      <a:r>
                        <a:rPr lang="fr-FR" sz="1400" dirty="0"/>
                        <a:t>    Dettes fournisseur</a:t>
                      </a:r>
                    </a:p>
                  </a:txBody>
                  <a:tcPr/>
                </a:tc>
                <a:tc>
                  <a:txBody>
                    <a:bodyPr/>
                    <a:lstStyle/>
                    <a:p>
                      <a:pPr algn="ctr"/>
                      <a:r>
                        <a:rPr lang="fr-FR" sz="1800" dirty="0">
                          <a:solidFill>
                            <a:schemeClr val="bg1">
                              <a:lumMod val="50000"/>
                            </a:schemeClr>
                          </a:solidFill>
                        </a:rPr>
                        <a:t>3</a:t>
                      </a:r>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0" name="Rectangle à coins arrondis 9"/>
          <p:cNvSpPr/>
          <p:nvPr/>
        </p:nvSpPr>
        <p:spPr>
          <a:xfrm>
            <a:off x="7149356" y="1362750"/>
            <a:ext cx="4907790" cy="1413164"/>
          </a:xfrm>
          <a:prstGeom prst="roundRect">
            <a:avLst/>
          </a:prstGeom>
          <a:solidFill>
            <a:srgbClr val="EEBA3C"/>
          </a:solidFill>
          <a:ln>
            <a:solidFill>
              <a:srgbClr val="7B5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achetez des choux, soit : </a:t>
            </a:r>
          </a:p>
          <a:p>
            <a:pPr algn="ctr"/>
            <a:r>
              <a:rPr lang="fr-FR" sz="2800" strike="sngStrike" dirty="0">
                <a:solidFill>
                  <a:schemeClr val="tx1"/>
                </a:solidFill>
              </a:rPr>
              <a:t>2 et paiement comptant</a:t>
            </a:r>
          </a:p>
          <a:p>
            <a:pPr algn="ctr"/>
            <a:r>
              <a:rPr lang="fr-FR" sz="2800" b="1" dirty="0">
                <a:solidFill>
                  <a:schemeClr val="tx1"/>
                </a:solidFill>
              </a:rPr>
              <a:t>3 et paiement dans 60 jours</a:t>
            </a:r>
          </a:p>
        </p:txBody>
      </p:sp>
      <p:pic>
        <p:nvPicPr>
          <p:cNvPr id="11" name="Image 10"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515600" y="-27710"/>
            <a:ext cx="1541546" cy="1544599"/>
          </a:xfrm>
          <a:prstGeom prst="rect">
            <a:avLst/>
          </a:prstGeom>
          <a:noFill/>
          <a:ln>
            <a:noFill/>
          </a:ln>
        </p:spPr>
      </p:pic>
      <p:sp>
        <p:nvSpPr>
          <p:cNvPr id="12" name="Flèche courbée vers la droite 11"/>
          <p:cNvSpPr/>
          <p:nvPr/>
        </p:nvSpPr>
        <p:spPr>
          <a:xfrm rot="18191321">
            <a:off x="7801476" y="1691195"/>
            <a:ext cx="1278739" cy="6770581"/>
          </a:xfrm>
          <a:prstGeom prst="curvedRightArrow">
            <a:avLst>
              <a:gd name="adj1" fmla="val 15234"/>
              <a:gd name="adj2" fmla="val 21781"/>
              <a:gd name="adj3" fmla="val 39917"/>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Flèche courbée vers la droite 12"/>
          <p:cNvSpPr/>
          <p:nvPr/>
        </p:nvSpPr>
        <p:spPr>
          <a:xfrm rot="1126087">
            <a:off x="3655349" y="1760949"/>
            <a:ext cx="792458" cy="3497175"/>
          </a:xfrm>
          <a:prstGeom prst="curvedRightArrow">
            <a:avLst>
              <a:gd name="adj1" fmla="val 15234"/>
              <a:gd name="adj2" fmla="val 21781"/>
              <a:gd name="adj3" fmla="val 39917"/>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991957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3728101910"/>
              </p:ext>
            </p:extLst>
          </p:nvPr>
        </p:nvGraphicFramePr>
        <p:xfrm>
          <a:off x="318655" y="2438398"/>
          <a:ext cx="11319164" cy="2064328"/>
        </p:xfrm>
        <a:graphic>
          <a:graphicData uri="http://schemas.openxmlformats.org/drawingml/2006/table">
            <a:tbl>
              <a:tblPr firstRow="1" bandRow="1">
                <a:tableStyleId>{5940675A-B579-460E-94D1-54222C63F5DA}</a:tableStyleId>
              </a:tblPr>
              <a:tblGrid>
                <a:gridCol w="4793672">
                  <a:extLst>
                    <a:ext uri="{9D8B030D-6E8A-4147-A177-3AD203B41FA5}">
                      <a16:colId xmlns:a16="http://schemas.microsoft.com/office/drawing/2014/main" val="2859949339"/>
                    </a:ext>
                  </a:extLst>
                </a:gridCol>
                <a:gridCol w="872837">
                  <a:extLst>
                    <a:ext uri="{9D8B030D-6E8A-4147-A177-3AD203B41FA5}">
                      <a16:colId xmlns:a16="http://schemas.microsoft.com/office/drawing/2014/main" val="2509306587"/>
                    </a:ext>
                  </a:extLst>
                </a:gridCol>
                <a:gridCol w="900545">
                  <a:extLst>
                    <a:ext uri="{9D8B030D-6E8A-4147-A177-3AD203B41FA5}">
                      <a16:colId xmlns:a16="http://schemas.microsoft.com/office/drawing/2014/main" val="449980353"/>
                    </a:ext>
                  </a:extLst>
                </a:gridCol>
                <a:gridCol w="4752110">
                  <a:extLst>
                    <a:ext uri="{9D8B030D-6E8A-4147-A177-3AD203B41FA5}">
                      <a16:colId xmlns:a16="http://schemas.microsoft.com/office/drawing/2014/main" val="2926787851"/>
                    </a:ext>
                  </a:extLst>
                </a:gridCol>
              </a:tblGrid>
              <a:tr h="493793">
                <a:tc gridSpan="3">
                  <a:txBody>
                    <a:bodyPr/>
                    <a:lstStyle/>
                    <a:p>
                      <a:pPr algn="ctr"/>
                      <a:endParaRPr lang="fr-FR" dirty="0"/>
                    </a:p>
                  </a:txBody>
                  <a:tcPr>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endParaRPr lang="fr-FR" dirty="0"/>
                    </a:p>
                  </a:txBody>
                  <a:tcPr/>
                </a:tc>
                <a:tc hMerge="1">
                  <a:txBody>
                    <a:bodyPr/>
                    <a:lstStyle/>
                    <a:p>
                      <a:endParaRPr lang="fr-FR" dirty="0"/>
                    </a:p>
                  </a:txBody>
                  <a:tcPr/>
                </a:tc>
                <a:tc rowSpan="4">
                  <a:txBody>
                    <a:bodyPr/>
                    <a:lstStyle/>
                    <a:p>
                      <a:pPr algn="ctr"/>
                      <a:r>
                        <a:rPr lang="fr-FR" sz="2400" b="1" dirty="0"/>
                        <a:t>Ventes</a:t>
                      </a:r>
                      <a:r>
                        <a:rPr lang="fr-FR" sz="2400" dirty="0"/>
                        <a:t> </a:t>
                      </a:r>
                    </a:p>
                    <a:p>
                      <a:pPr marL="285750" indent="-285750" algn="just">
                        <a:buFont typeface="Symbol" panose="05050102010706020507" pitchFamily="18" charset="2"/>
                        <a:buChar char="Þ"/>
                      </a:pPr>
                      <a:r>
                        <a:rPr lang="fr-FR" sz="2000" u="none" dirty="0"/>
                        <a:t>La marchandise</a:t>
                      </a:r>
                      <a:r>
                        <a:rPr lang="fr-FR" sz="2000" u="none" baseline="0" dirty="0"/>
                        <a:t>, produits finis ou services sort du le patrimoine (crédit). Il en résulte un enrichissement : produit.  </a:t>
                      </a:r>
                    </a:p>
                    <a:p>
                      <a:pPr marL="285750" indent="-285750" algn="just">
                        <a:buFont typeface="Symbol" panose="05050102010706020507" pitchFamily="18" charset="2"/>
                        <a:buChar char="Þ"/>
                      </a:pPr>
                      <a:endParaRPr lang="fr-FR" sz="2000" u="none" baseline="0" dirty="0"/>
                    </a:p>
                    <a:p>
                      <a:pPr marL="285750" indent="-285750" algn="just">
                        <a:buFont typeface="Symbol" panose="05050102010706020507" pitchFamily="18" charset="2"/>
                        <a:buChar char="Þ"/>
                      </a:pPr>
                      <a:r>
                        <a:rPr lang="fr-FR" sz="2000" u="none" baseline="0" dirty="0"/>
                        <a:t>La trésorerie sort du patrimoine (débit)</a:t>
                      </a:r>
                      <a:endParaRPr lang="fr-FR" sz="2000" u="none" dirty="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64CF66"/>
                    </a:solidFill>
                  </a:tcPr>
                </a:tc>
                <a:extLst>
                  <a:ext uri="{0D108BD9-81ED-4DB2-BD59-A6C34878D82A}">
                    <a16:rowId xmlns:a16="http://schemas.microsoft.com/office/drawing/2014/main" val="4067193553"/>
                  </a:ext>
                </a:extLst>
              </a:tr>
              <a:tr h="500651">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lnR w="12700" cap="flat" cmpd="sng" algn="ctr">
                      <a:solidFill>
                        <a:schemeClr val="tx1"/>
                      </a:solidFill>
                      <a:prstDash val="solid"/>
                      <a:round/>
                      <a:headEnd type="none" w="med" len="med"/>
                      <a:tailEnd type="none" w="med" len="med"/>
                    </a:lnR>
                  </a:tcPr>
                </a:tc>
                <a:tc vMerge="1">
                  <a:txBody>
                    <a:bodyPr/>
                    <a:lstStyle/>
                    <a:p>
                      <a:pPr algn="ctr"/>
                      <a:endParaRPr lang="fr-FR" dirty="0"/>
                    </a:p>
                  </a:txBody>
                  <a:tcPr/>
                </a:tc>
                <a:extLst>
                  <a:ext uri="{0D108BD9-81ED-4DB2-BD59-A6C34878D82A}">
                    <a16:rowId xmlns:a16="http://schemas.microsoft.com/office/drawing/2014/main" val="650671"/>
                  </a:ext>
                </a:extLst>
              </a:tr>
              <a:tr h="534942">
                <a:tc>
                  <a:txBody>
                    <a:bodyPr/>
                    <a:lstStyle/>
                    <a:p>
                      <a:r>
                        <a:rPr lang="fr-FR" sz="2000" dirty="0"/>
                        <a:t>Trésorerie (augmentation actif)</a:t>
                      </a:r>
                    </a:p>
                  </a:txBody>
                  <a:tcPr/>
                </a:tc>
                <a:tc>
                  <a:txBody>
                    <a:bodyPr/>
                    <a:lstStyle/>
                    <a:p>
                      <a:pPr algn="ctr"/>
                      <a:endParaRPr lang="fr-FR" sz="2000" dirty="0">
                        <a:solidFill>
                          <a:srgbClr val="FF0000"/>
                        </a:solidFill>
                      </a:endParaRPr>
                    </a:p>
                  </a:txBody>
                  <a:tcPr/>
                </a:tc>
                <a:tc>
                  <a:txBody>
                    <a:bodyPr/>
                    <a:lstStyle/>
                    <a:p>
                      <a:pPr algn="ctr"/>
                      <a:endParaRPr lang="fr-FR" sz="2000" dirty="0"/>
                    </a:p>
                  </a:txBody>
                  <a:tcPr>
                    <a:lnR w="12700" cap="flat" cmpd="sng" algn="ctr">
                      <a:solidFill>
                        <a:schemeClr val="tx1"/>
                      </a:solidFill>
                      <a:prstDash val="solid"/>
                      <a:round/>
                      <a:headEnd type="none" w="med" len="med"/>
                      <a:tailEnd type="none" w="med" len="med"/>
                    </a:lnR>
                  </a:tcPr>
                </a:tc>
                <a:tc vMerge="1">
                  <a:txBody>
                    <a:bodyPr/>
                    <a:lstStyle/>
                    <a:p>
                      <a:pPr algn="ctr"/>
                      <a:endParaRPr lang="fr-FR" sz="2800" dirty="0"/>
                    </a:p>
                  </a:txBody>
                  <a:tcPr/>
                </a:tc>
                <a:extLst>
                  <a:ext uri="{0D108BD9-81ED-4DB2-BD59-A6C34878D82A}">
                    <a16:rowId xmlns:a16="http://schemas.microsoft.com/office/drawing/2014/main" val="3966562314"/>
                  </a:ext>
                </a:extLst>
              </a:tr>
              <a:tr h="534942">
                <a:tc>
                  <a:txBody>
                    <a:bodyPr/>
                    <a:lstStyle/>
                    <a:p>
                      <a:r>
                        <a:rPr lang="fr-FR" sz="2000" dirty="0"/>
                        <a:t>     Vente</a:t>
                      </a:r>
                      <a:r>
                        <a:rPr lang="fr-FR" sz="2000" baseline="0" dirty="0"/>
                        <a:t> de biens ou services (produit)</a:t>
                      </a:r>
                      <a:endParaRPr lang="fr-FR" sz="2000" dirty="0"/>
                    </a:p>
                  </a:txBody>
                  <a:tcPr/>
                </a:tc>
                <a:tc>
                  <a:txBody>
                    <a:bodyPr/>
                    <a:lstStyle/>
                    <a:p>
                      <a:pPr algn="ctr"/>
                      <a:endParaRPr lang="fr-FR"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000" dirty="0">
                        <a:solidFill>
                          <a:schemeClr val="accent4"/>
                        </a:solidFill>
                      </a:endParaRPr>
                    </a:p>
                  </a:txBody>
                  <a:tcPr>
                    <a:lnR w="12700" cap="flat" cmpd="sng" algn="ctr">
                      <a:solidFill>
                        <a:schemeClr val="tx1"/>
                      </a:solidFill>
                      <a:prstDash val="solid"/>
                      <a:round/>
                      <a:headEnd type="none" w="med" len="med"/>
                      <a:tailEnd type="none" w="med" len="med"/>
                    </a:lnR>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chemeClr val="accent4"/>
                        </a:solidFill>
                      </a:endParaRPr>
                    </a:p>
                  </a:txBody>
                  <a:tcPr/>
                </a:tc>
                <a:extLst>
                  <a:ext uri="{0D108BD9-81ED-4DB2-BD59-A6C34878D82A}">
                    <a16:rowId xmlns:a16="http://schemas.microsoft.com/office/drawing/2014/main" val="1262906119"/>
                  </a:ext>
                </a:extLst>
              </a:tr>
            </a:tbl>
          </a:graphicData>
        </a:graphic>
      </p:graphicFrame>
      <p:sp>
        <p:nvSpPr>
          <p:cNvPr id="4" name="Titre 1"/>
          <p:cNvSpPr txBox="1">
            <a:spLocks/>
          </p:cNvSpPr>
          <p:nvPr/>
        </p:nvSpPr>
        <p:spPr>
          <a:xfrm>
            <a:off x="0" y="0"/>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dirty="0"/>
              <a:t>Les écritures de vente (paiement comptant) </a:t>
            </a:r>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0229" y="1462956"/>
            <a:ext cx="658090" cy="1206498"/>
          </a:xfrm>
          <a:prstGeom prst="rect">
            <a:avLst/>
          </a:prstGeom>
        </p:spPr>
      </p:pic>
    </p:spTree>
    <p:extLst>
      <p:ext uri="{BB962C8B-B14F-4D97-AF65-F5344CB8AC3E}">
        <p14:creationId xmlns:p14="http://schemas.microsoft.com/office/powerpoint/2010/main" val="15212479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normAutofit/>
          </a:bodyPr>
          <a:lstStyle/>
          <a:p>
            <a:r>
              <a:rPr lang="fr-FR" sz="4200" dirty="0"/>
              <a:t>Vente de choux de Bruxelles – 01/02/4  </a:t>
            </a:r>
          </a:p>
        </p:txBody>
      </p:sp>
      <p:graphicFrame>
        <p:nvGraphicFramePr>
          <p:cNvPr id="3" name="Tableau 2"/>
          <p:cNvGraphicFramePr>
            <a:graphicFrameLocks noGrp="1"/>
          </p:cNvGraphicFramePr>
          <p:nvPr>
            <p:extLst>
              <p:ext uri="{D42A27DB-BD31-4B8C-83A1-F6EECF244321}">
                <p14:modId xmlns:p14="http://schemas.microsoft.com/office/powerpoint/2010/main" val="3530268184"/>
              </p:ext>
            </p:extLst>
          </p:nvPr>
        </p:nvGraphicFramePr>
        <p:xfrm>
          <a:off x="318655" y="1046984"/>
          <a:ext cx="6490855" cy="2334157"/>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sz="2400"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tc>
                <a:extLst>
                  <a:ext uri="{0D108BD9-81ED-4DB2-BD59-A6C34878D82A}">
                    <a16:rowId xmlns:a16="http://schemas.microsoft.com/office/drawing/2014/main" val="650671"/>
                  </a:ext>
                </a:extLst>
              </a:tr>
              <a:tr h="505357">
                <a:tc>
                  <a:txBody>
                    <a:bodyPr/>
                    <a:lstStyle/>
                    <a:p>
                      <a:endParaRPr lang="fr-FR" sz="2400" dirty="0"/>
                    </a:p>
                  </a:txBody>
                  <a:tcPr/>
                </a:tc>
                <a:tc>
                  <a:txBody>
                    <a:bodyPr/>
                    <a:lstStyle/>
                    <a:p>
                      <a:pPr algn="ctr"/>
                      <a:endParaRPr lang="fr-FR" sz="2400" dirty="0">
                        <a:solidFill>
                          <a:srgbClr val="FFC000"/>
                        </a:solidFill>
                      </a:endParaRPr>
                    </a:p>
                  </a:txBody>
                  <a:tcPr/>
                </a:tc>
                <a:tc>
                  <a:txBody>
                    <a:bodyPr/>
                    <a:lstStyle/>
                    <a:p>
                      <a:pPr algn="ctr"/>
                      <a:endParaRPr lang="fr-FR" sz="2400" dirty="0"/>
                    </a:p>
                  </a:txBody>
                  <a:tcPr/>
                </a:tc>
                <a:extLst>
                  <a:ext uri="{0D108BD9-81ED-4DB2-BD59-A6C34878D82A}">
                    <a16:rowId xmlns:a16="http://schemas.microsoft.com/office/drawing/2014/main" val="3966562314"/>
                  </a:ext>
                </a:extLst>
              </a:tr>
              <a:tr h="370840">
                <a:tc>
                  <a:txBody>
                    <a:bodyPr/>
                    <a:lstStyle/>
                    <a:p>
                      <a:endParaRPr lang="fr-FR" sz="2400" dirty="0"/>
                    </a:p>
                  </a:txBody>
                  <a:tcPr/>
                </a:tc>
                <a:tc>
                  <a:txBody>
                    <a:bodyPr/>
                    <a:lstStyle/>
                    <a:p>
                      <a:pPr algn="ctr"/>
                      <a:endParaRPr lang="fr-FR" sz="2400" dirty="0"/>
                    </a:p>
                  </a:txBody>
                  <a:tcPr/>
                </a:tc>
                <a:tc>
                  <a:txBody>
                    <a:bodyPr/>
                    <a:lstStyle/>
                    <a:p>
                      <a:pPr algn="ctr"/>
                      <a:endParaRPr lang="fr-FR" sz="2400" dirty="0">
                        <a:solidFill>
                          <a:schemeClr val="accent6"/>
                        </a:solidFill>
                      </a:endParaRPr>
                    </a:p>
                  </a:txBody>
                  <a:tcPr/>
                </a:tc>
                <a:extLst>
                  <a:ext uri="{0D108BD9-81ED-4DB2-BD59-A6C34878D82A}">
                    <a16:rowId xmlns:a16="http://schemas.microsoft.com/office/drawing/2014/main" val="1262906119"/>
                  </a:ext>
                </a:extLst>
              </a:tr>
              <a:tr h="370840">
                <a:tc gridSpan="3">
                  <a:txBody>
                    <a:bodyPr/>
                    <a:lstStyle/>
                    <a:p>
                      <a:pPr algn="ctr"/>
                      <a:endParaRPr lang="fr-FR" sz="2400"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485767542"/>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466205391"/>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pPr algn="ctr"/>
                      <a:endParaRPr lang="fr-FR" sz="1600" dirty="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4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rgbClr val="0070C0"/>
                          </a:solidFill>
                        </a:rPr>
                        <a:t>4</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0</a:t>
                      </a:r>
                    </a:p>
                  </a:txBody>
                  <a:tcPr/>
                </a:tc>
                <a:tc>
                  <a:txBody>
                    <a:bodyPr/>
                    <a:lstStyle/>
                    <a:p>
                      <a:r>
                        <a:rPr lang="fr-FR" sz="1400" dirty="0"/>
                        <a:t>    Dettes fournisseur</a:t>
                      </a:r>
                    </a:p>
                  </a:txBody>
                  <a:tcPr/>
                </a:tc>
                <a:tc>
                  <a:txBody>
                    <a:bodyPr/>
                    <a:lstStyle/>
                    <a:p>
                      <a:pPr algn="ctr"/>
                      <a:r>
                        <a:rPr lang="fr-FR" sz="1800" dirty="0">
                          <a:solidFill>
                            <a:schemeClr val="accent2">
                              <a:lumMod val="75000"/>
                            </a:schemeClr>
                          </a:solidFill>
                        </a:rPr>
                        <a:t>3</a:t>
                      </a:r>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0" name="Rectangle à coins arrondis 9"/>
          <p:cNvSpPr/>
          <p:nvPr/>
        </p:nvSpPr>
        <p:spPr>
          <a:xfrm>
            <a:off x="7128165" y="1191491"/>
            <a:ext cx="4907790" cy="1634837"/>
          </a:xfrm>
          <a:prstGeom prst="roundRect">
            <a:avLst/>
          </a:prstGeom>
          <a:solidFill>
            <a:srgbClr val="64C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vendez vos choux, soit : </a:t>
            </a:r>
          </a:p>
          <a:p>
            <a:pPr algn="ctr"/>
            <a:r>
              <a:rPr lang="fr-FR" sz="2800" dirty="0">
                <a:solidFill>
                  <a:schemeClr val="tx1"/>
                </a:solidFill>
              </a:rPr>
              <a:t>5 et paiement comptant</a:t>
            </a:r>
          </a:p>
          <a:p>
            <a:pPr algn="ctr"/>
            <a:r>
              <a:rPr lang="fr-FR" sz="2800" dirty="0">
                <a:solidFill>
                  <a:schemeClr val="tx1"/>
                </a:solidFill>
              </a:rPr>
              <a:t>7 et paiement dans 60 jours</a:t>
            </a: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865" y="119065"/>
            <a:ext cx="658090" cy="1206498"/>
          </a:xfrm>
          <a:prstGeom prst="rect">
            <a:avLst/>
          </a:prstGeom>
        </p:spPr>
      </p:pic>
    </p:spTree>
    <p:extLst>
      <p:ext uri="{BB962C8B-B14F-4D97-AF65-F5344CB8AC3E}">
        <p14:creationId xmlns:p14="http://schemas.microsoft.com/office/powerpoint/2010/main" val="35985543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normAutofit/>
          </a:bodyPr>
          <a:lstStyle/>
          <a:p>
            <a:r>
              <a:rPr lang="fr-FR" sz="4200" dirty="0"/>
              <a:t>Vente de choux de Bruxelles – 01/02/4 (corrigé) </a:t>
            </a:r>
          </a:p>
        </p:txBody>
      </p:sp>
      <p:graphicFrame>
        <p:nvGraphicFramePr>
          <p:cNvPr id="3" name="Tableau 2"/>
          <p:cNvGraphicFramePr>
            <a:graphicFrameLocks noGrp="1"/>
          </p:cNvGraphicFramePr>
          <p:nvPr>
            <p:extLst>
              <p:ext uri="{D42A27DB-BD31-4B8C-83A1-F6EECF244321}">
                <p14:modId xmlns:p14="http://schemas.microsoft.com/office/powerpoint/2010/main" val="258623134"/>
              </p:ext>
            </p:extLst>
          </p:nvPr>
        </p:nvGraphicFramePr>
        <p:xfrm>
          <a:off x="318655" y="1046984"/>
          <a:ext cx="6490855" cy="2699917"/>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sz="2400" dirty="0"/>
                        <a:t>01/02/4</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tc>
                <a:extLst>
                  <a:ext uri="{0D108BD9-81ED-4DB2-BD59-A6C34878D82A}">
                    <a16:rowId xmlns:a16="http://schemas.microsoft.com/office/drawing/2014/main" val="650671"/>
                  </a:ext>
                </a:extLst>
              </a:tr>
              <a:tr h="505357">
                <a:tc>
                  <a:txBody>
                    <a:bodyPr/>
                    <a:lstStyle/>
                    <a:p>
                      <a:r>
                        <a:rPr lang="fr-FR" sz="2400" dirty="0"/>
                        <a:t>Trésorerie </a:t>
                      </a:r>
                    </a:p>
                  </a:txBody>
                  <a:tcPr/>
                </a:tc>
                <a:tc>
                  <a:txBody>
                    <a:bodyPr/>
                    <a:lstStyle/>
                    <a:p>
                      <a:pPr algn="ctr"/>
                      <a:r>
                        <a:rPr lang="fr-FR" sz="2400" dirty="0">
                          <a:solidFill>
                            <a:srgbClr val="FFC000"/>
                          </a:solidFill>
                        </a:rPr>
                        <a:t>6</a:t>
                      </a:r>
                    </a:p>
                  </a:txBody>
                  <a:tcPr/>
                </a:tc>
                <a:tc>
                  <a:txBody>
                    <a:bodyPr/>
                    <a:lstStyle/>
                    <a:p>
                      <a:pPr algn="ctr"/>
                      <a:endParaRPr lang="fr-FR" sz="2400" dirty="0"/>
                    </a:p>
                  </a:txBody>
                  <a:tcPr/>
                </a:tc>
                <a:extLst>
                  <a:ext uri="{0D108BD9-81ED-4DB2-BD59-A6C34878D82A}">
                    <a16:rowId xmlns:a16="http://schemas.microsoft.com/office/drawing/2014/main" val="3966562314"/>
                  </a:ext>
                </a:extLst>
              </a:tr>
              <a:tr h="370840">
                <a:tc>
                  <a:txBody>
                    <a:bodyPr/>
                    <a:lstStyle/>
                    <a:p>
                      <a:r>
                        <a:rPr lang="fr-FR" sz="2400" dirty="0"/>
                        <a:t>       Vente</a:t>
                      </a:r>
                      <a:r>
                        <a:rPr lang="fr-FR" sz="2400" baseline="0" dirty="0"/>
                        <a:t> de marchandises</a:t>
                      </a:r>
                      <a:endParaRPr lang="fr-FR" sz="2400" dirty="0"/>
                    </a:p>
                  </a:txBody>
                  <a:tcPr/>
                </a:tc>
                <a:tc>
                  <a:txBody>
                    <a:bodyPr/>
                    <a:lstStyle/>
                    <a:p>
                      <a:pPr algn="ctr"/>
                      <a:endParaRPr lang="fr-FR" sz="2400" dirty="0"/>
                    </a:p>
                  </a:txBody>
                  <a:tcPr/>
                </a:tc>
                <a:tc>
                  <a:txBody>
                    <a:bodyPr/>
                    <a:lstStyle/>
                    <a:p>
                      <a:pPr algn="ctr"/>
                      <a:r>
                        <a:rPr lang="fr-FR" sz="2400" dirty="0">
                          <a:solidFill>
                            <a:schemeClr val="accent6"/>
                          </a:solidFill>
                        </a:rPr>
                        <a:t>6</a:t>
                      </a:r>
                    </a:p>
                  </a:txBody>
                  <a:tcPr/>
                </a:tc>
                <a:extLst>
                  <a:ext uri="{0D108BD9-81ED-4DB2-BD59-A6C34878D82A}">
                    <a16:rowId xmlns:a16="http://schemas.microsoft.com/office/drawing/2014/main" val="1262906119"/>
                  </a:ext>
                </a:extLst>
              </a:tr>
              <a:tr h="370840">
                <a:tc gridSpan="3">
                  <a:txBody>
                    <a:bodyPr/>
                    <a:lstStyle/>
                    <a:p>
                      <a:pPr algn="ctr"/>
                      <a:r>
                        <a:rPr lang="fr-FR" sz="2400" dirty="0"/>
                        <a:t>Vente de choux </a:t>
                      </a:r>
                      <a:r>
                        <a:rPr lang="fr-FR" sz="2400" baseline="0" dirty="0"/>
                        <a:t> de Bruxelles </a:t>
                      </a:r>
                    </a:p>
                    <a:p>
                      <a:pPr algn="ctr"/>
                      <a:r>
                        <a:rPr lang="fr-FR" sz="2400" baseline="0" dirty="0"/>
                        <a:t>(=5 + bonus camionnette de 1)</a:t>
                      </a:r>
                      <a:endParaRPr lang="fr-FR" sz="2400"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844795665"/>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2768969918"/>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pPr algn="ctr"/>
                      <a:endParaRPr lang="fr-FR" sz="1600" dirty="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4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solidFill>
                            <a:srgbClr val="0070C0"/>
                          </a:solidFill>
                        </a:rPr>
                        <a:t>4</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0+6</a:t>
                      </a:r>
                    </a:p>
                  </a:txBody>
                  <a:tcPr/>
                </a:tc>
                <a:tc>
                  <a:txBody>
                    <a:bodyPr/>
                    <a:lstStyle/>
                    <a:p>
                      <a:r>
                        <a:rPr lang="fr-FR" sz="1400" dirty="0"/>
                        <a:t>    Dettes fournisseur</a:t>
                      </a:r>
                    </a:p>
                  </a:txBody>
                  <a:tcPr/>
                </a:tc>
                <a:tc>
                  <a:txBody>
                    <a:bodyPr/>
                    <a:lstStyle/>
                    <a:p>
                      <a:pPr algn="ctr"/>
                      <a:r>
                        <a:rPr lang="fr-FR" sz="1800" dirty="0">
                          <a:solidFill>
                            <a:schemeClr val="accent2">
                              <a:lumMod val="75000"/>
                            </a:schemeClr>
                          </a:solidFill>
                        </a:rPr>
                        <a:t>3</a:t>
                      </a:r>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3" name="Rectangle à coins arrondis 12"/>
          <p:cNvSpPr/>
          <p:nvPr/>
        </p:nvSpPr>
        <p:spPr>
          <a:xfrm>
            <a:off x="7128165" y="1191491"/>
            <a:ext cx="4907790" cy="1634837"/>
          </a:xfrm>
          <a:prstGeom prst="roundRect">
            <a:avLst/>
          </a:prstGeom>
          <a:solidFill>
            <a:srgbClr val="64C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vendez vos choux, soit : </a:t>
            </a:r>
          </a:p>
          <a:p>
            <a:pPr algn="ctr"/>
            <a:r>
              <a:rPr lang="fr-FR" sz="2800" b="1" dirty="0">
                <a:solidFill>
                  <a:schemeClr val="tx1"/>
                </a:solidFill>
              </a:rPr>
              <a:t>5 et paiement comptant</a:t>
            </a:r>
          </a:p>
          <a:p>
            <a:pPr algn="ctr"/>
            <a:r>
              <a:rPr lang="fr-FR" sz="2800" strike="sngStrike" dirty="0">
                <a:solidFill>
                  <a:schemeClr val="tx1"/>
                </a:solidFill>
              </a:rPr>
              <a:t>7 et paiement dans 60 jours</a:t>
            </a:r>
          </a:p>
        </p:txBody>
      </p:sp>
      <p:pic>
        <p:nvPicPr>
          <p:cNvPr id="14" name="Imag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7865" y="119065"/>
            <a:ext cx="658090" cy="1206498"/>
          </a:xfrm>
          <a:prstGeom prst="rect">
            <a:avLst/>
          </a:prstGeom>
        </p:spPr>
      </p:pic>
    </p:spTree>
    <p:extLst>
      <p:ext uri="{BB962C8B-B14F-4D97-AF65-F5344CB8AC3E}">
        <p14:creationId xmlns:p14="http://schemas.microsoft.com/office/powerpoint/2010/main" val="809777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Paiement de la dette fournisseur - 01/03/4  </a:t>
            </a:r>
          </a:p>
        </p:txBody>
      </p:sp>
      <p:graphicFrame>
        <p:nvGraphicFramePr>
          <p:cNvPr id="3" name="Tableau 2"/>
          <p:cNvGraphicFramePr>
            <a:graphicFrameLocks noGrp="1"/>
          </p:cNvGraphicFramePr>
          <p:nvPr>
            <p:extLst>
              <p:ext uri="{D42A27DB-BD31-4B8C-83A1-F6EECF244321}">
                <p14:modId xmlns:p14="http://schemas.microsoft.com/office/powerpoint/2010/main" val="1304655280"/>
              </p:ext>
            </p:extLst>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endParaRPr lang="fr-FR"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800" dirty="0">
                        <a:solidFill>
                          <a:srgbClr val="C00000"/>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algn="ctr"/>
                      <a:endParaRPr lang="fr-FR" sz="2800" dirty="0">
                        <a:solidFill>
                          <a:srgbClr val="FFC000"/>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325664817"/>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24962145"/>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pPr algn="ctr"/>
                      <a:endParaRPr lang="fr-FR"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4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t>4</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59907">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endParaRPr lang="fr-FR" sz="1800" b="1" dirty="0">
                        <a:solidFill>
                          <a:srgbClr val="7030A0"/>
                        </a:solidFill>
                      </a:endParaRPr>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0+6</a:t>
                      </a:r>
                    </a:p>
                  </a:txBody>
                  <a:tcPr/>
                </a:tc>
                <a:tc>
                  <a:txBody>
                    <a:bodyPr/>
                    <a:lstStyle/>
                    <a:p>
                      <a:r>
                        <a:rPr lang="fr-FR" sz="1400" dirty="0"/>
                        <a:t>    Dettes fournisseur</a:t>
                      </a:r>
                    </a:p>
                  </a:txBody>
                  <a:tcPr/>
                </a:tc>
                <a:tc>
                  <a:txBody>
                    <a:bodyPr/>
                    <a:lstStyle/>
                    <a:p>
                      <a:pPr algn="ctr"/>
                      <a:r>
                        <a:rPr lang="fr-FR" sz="1800" dirty="0">
                          <a:solidFill>
                            <a:schemeClr val="accent2">
                              <a:lumMod val="75000"/>
                            </a:schemeClr>
                          </a:solidFill>
                        </a:rPr>
                        <a:t>3</a:t>
                      </a:r>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8" name="Rectangle à coins arrondis 7"/>
          <p:cNvSpPr/>
          <p:nvPr/>
        </p:nvSpPr>
        <p:spPr>
          <a:xfrm>
            <a:off x="7128165" y="1598278"/>
            <a:ext cx="4907790" cy="1228050"/>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payez votre dette fournisseur (3)</a:t>
            </a:r>
          </a:p>
        </p:txBody>
      </p:sp>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4255" y="172992"/>
            <a:ext cx="1217322" cy="1238310"/>
          </a:xfrm>
          <a:prstGeom prst="rect">
            <a:avLst/>
          </a:prstGeom>
        </p:spPr>
      </p:pic>
    </p:spTree>
    <p:extLst>
      <p:ext uri="{BB962C8B-B14F-4D97-AF65-F5344CB8AC3E}">
        <p14:creationId xmlns:p14="http://schemas.microsoft.com/office/powerpoint/2010/main" val="13326264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4255" y="172992"/>
            <a:ext cx="1217322" cy="1238310"/>
          </a:xfrm>
          <a:prstGeom prst="rect">
            <a:avLst/>
          </a:prstGeom>
        </p:spPr>
      </p:pic>
      <p:sp>
        <p:nvSpPr>
          <p:cNvPr id="2" name="Titre 1"/>
          <p:cNvSpPr txBox="1">
            <a:spLocks/>
          </p:cNvSpPr>
          <p:nvPr/>
        </p:nvSpPr>
        <p:spPr>
          <a:xfrm>
            <a:off x="0" y="176459"/>
            <a:ext cx="12302837"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Paiement de la dette fournisseur - 01/03 (corrigé)</a:t>
            </a:r>
          </a:p>
        </p:txBody>
      </p:sp>
      <p:graphicFrame>
        <p:nvGraphicFramePr>
          <p:cNvPr id="3" name="Tableau 2"/>
          <p:cNvGraphicFramePr>
            <a:graphicFrameLocks noGrp="1"/>
          </p:cNvGraphicFramePr>
          <p:nvPr>
            <p:extLst>
              <p:ext uri="{D42A27DB-BD31-4B8C-83A1-F6EECF244321}">
                <p14:modId xmlns:p14="http://schemas.microsoft.com/office/powerpoint/2010/main" val="1083148774"/>
              </p:ext>
            </p:extLst>
          </p:nvPr>
        </p:nvGraphicFramePr>
        <p:xfrm>
          <a:off x="318655" y="1046984"/>
          <a:ext cx="6490855" cy="2184163"/>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01/03/4</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53483">
                <a:tc>
                  <a:txBody>
                    <a:bodyPr/>
                    <a:lstStyle/>
                    <a:p>
                      <a:r>
                        <a:rPr lang="fr-FR" sz="2800" dirty="0"/>
                        <a:t>Dette</a:t>
                      </a:r>
                      <a:r>
                        <a:rPr lang="fr-FR" sz="2800" baseline="0" dirty="0"/>
                        <a:t> fournisseur</a:t>
                      </a:r>
                      <a:endParaRPr lang="fr-FR" sz="2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solidFill>
                            <a:schemeClr val="bg1">
                              <a:lumMod val="50000"/>
                            </a:schemeClr>
                          </a:solidFill>
                        </a:rPr>
                        <a:t>3</a:t>
                      </a: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r>
                        <a:rPr lang="fr-FR" sz="2800" dirty="0"/>
                        <a:t>    Trésorerie</a:t>
                      </a:r>
                    </a:p>
                  </a:txBody>
                  <a:tcPr/>
                </a:tc>
                <a:tc>
                  <a:txBody>
                    <a:bodyPr/>
                    <a:lstStyle/>
                    <a:p>
                      <a:pPr algn="ctr"/>
                      <a:endParaRPr lang="fr-FR" sz="2800" dirty="0"/>
                    </a:p>
                  </a:txBody>
                  <a:tcPr/>
                </a:tc>
                <a:tc>
                  <a:txBody>
                    <a:bodyPr/>
                    <a:lstStyle/>
                    <a:p>
                      <a:pPr algn="ctr"/>
                      <a:r>
                        <a:rPr lang="fr-FR" sz="2800" dirty="0">
                          <a:solidFill>
                            <a:srgbClr val="FFC000"/>
                          </a:solidFill>
                        </a:rPr>
                        <a:t>3</a:t>
                      </a:r>
                    </a:p>
                  </a:txBody>
                  <a:tcPr/>
                </a:tc>
                <a:extLst>
                  <a:ext uri="{0D108BD9-81ED-4DB2-BD59-A6C34878D82A}">
                    <a16:rowId xmlns:a16="http://schemas.microsoft.com/office/drawing/2014/main" val="1262906119"/>
                  </a:ext>
                </a:extLst>
              </a:tr>
              <a:tr h="370840">
                <a:tc gridSpan="3">
                  <a:txBody>
                    <a:bodyPr/>
                    <a:lstStyle/>
                    <a:p>
                      <a:pPr algn="ctr"/>
                      <a:r>
                        <a:rPr lang="fr-FR" dirty="0"/>
                        <a:t>Paiement dette fournisseur</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1843789484"/>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272267219"/>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pPr algn="ctr"/>
                      <a:endParaRPr lang="fr-FR" sz="18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t>4</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59907">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endParaRPr lang="fr-FR" sz="1800" b="1" dirty="0">
                        <a:solidFill>
                          <a:srgbClr val="7030A0"/>
                        </a:solidFill>
                      </a:endParaRPr>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0+6-3</a:t>
                      </a:r>
                    </a:p>
                  </a:txBody>
                  <a:tcPr/>
                </a:tc>
                <a:tc>
                  <a:txBody>
                    <a:bodyPr/>
                    <a:lstStyle/>
                    <a:p>
                      <a:r>
                        <a:rPr lang="fr-FR" sz="1400" dirty="0"/>
                        <a:t>    Dettes fournisseur</a:t>
                      </a:r>
                    </a:p>
                  </a:txBody>
                  <a:tcPr/>
                </a:tc>
                <a:tc>
                  <a:txBody>
                    <a:bodyPr/>
                    <a:lstStyle/>
                    <a:p>
                      <a:pPr algn="ctr"/>
                      <a:r>
                        <a:rPr lang="fr-FR" sz="1800" dirty="0">
                          <a:solidFill>
                            <a:schemeClr val="bg1">
                              <a:lumMod val="50000"/>
                            </a:schemeClr>
                          </a:solidFill>
                        </a:rPr>
                        <a:t>3-3</a:t>
                      </a:r>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8" name="Rectangle à coins arrondis 7"/>
          <p:cNvSpPr/>
          <p:nvPr/>
        </p:nvSpPr>
        <p:spPr>
          <a:xfrm>
            <a:off x="7128165" y="1598278"/>
            <a:ext cx="4907790" cy="1228050"/>
          </a:xfrm>
          <a:prstGeom prst="round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payez votre dette fournisseur (3)</a:t>
            </a:r>
          </a:p>
        </p:txBody>
      </p:sp>
      <p:sp>
        <p:nvSpPr>
          <p:cNvPr id="10" name="Flèche courbée vers la droite 9"/>
          <p:cNvSpPr/>
          <p:nvPr/>
        </p:nvSpPr>
        <p:spPr>
          <a:xfrm rot="18191321">
            <a:off x="7248313" y="860033"/>
            <a:ext cx="1278739" cy="8016326"/>
          </a:xfrm>
          <a:prstGeom prst="curvedRightArrow">
            <a:avLst>
              <a:gd name="adj1" fmla="val 15234"/>
              <a:gd name="adj2" fmla="val 21781"/>
              <a:gd name="adj3" fmla="val 39917"/>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Flèche courbée vers la droite 10"/>
          <p:cNvSpPr/>
          <p:nvPr/>
        </p:nvSpPr>
        <p:spPr>
          <a:xfrm rot="19650750">
            <a:off x="5859938" y="2585631"/>
            <a:ext cx="1200524" cy="4466734"/>
          </a:xfrm>
          <a:prstGeom prst="curvedRightArrow">
            <a:avLst>
              <a:gd name="adj1" fmla="val 15234"/>
              <a:gd name="adj2" fmla="val 21781"/>
              <a:gd name="adj3" fmla="val 39917"/>
            </a:avLst>
          </a:prstGeom>
          <a:solidFill>
            <a:srgbClr val="EEBA3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2422459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Perte de valeur véhicule – 31/12/4  </a:t>
            </a:r>
          </a:p>
        </p:txBody>
      </p:sp>
      <p:graphicFrame>
        <p:nvGraphicFramePr>
          <p:cNvPr id="3" name="Tableau 2"/>
          <p:cNvGraphicFramePr>
            <a:graphicFrameLocks noGrp="1"/>
          </p:cNvGraphicFramePr>
          <p:nvPr>
            <p:extLst>
              <p:ext uri="{D42A27DB-BD31-4B8C-83A1-F6EECF244321}">
                <p14:modId xmlns:p14="http://schemas.microsoft.com/office/powerpoint/2010/main" val="331123187"/>
              </p:ext>
            </p:extLst>
          </p:nvPr>
        </p:nvGraphicFramePr>
        <p:xfrm>
          <a:off x="318655" y="1046984"/>
          <a:ext cx="6490855" cy="2334157"/>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sz="2400"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tc>
                <a:extLst>
                  <a:ext uri="{0D108BD9-81ED-4DB2-BD59-A6C34878D82A}">
                    <a16:rowId xmlns:a16="http://schemas.microsoft.com/office/drawing/2014/main" val="650671"/>
                  </a:ext>
                </a:extLst>
              </a:tr>
              <a:tr h="505357">
                <a:tc>
                  <a:txBody>
                    <a:bodyPr/>
                    <a:lstStyle/>
                    <a:p>
                      <a:endParaRPr lang="fr-F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b="1" dirty="0">
                        <a:solidFill>
                          <a:srgbClr val="C00000"/>
                        </a:solidFill>
                      </a:endParaRPr>
                    </a:p>
                  </a:txBody>
                  <a:tcPr/>
                </a:tc>
                <a:tc>
                  <a:txBody>
                    <a:bodyPr/>
                    <a:lstStyle/>
                    <a:p>
                      <a:pPr algn="ctr"/>
                      <a:endParaRPr lang="fr-FR" sz="2400" dirty="0"/>
                    </a:p>
                  </a:txBody>
                  <a:tcPr/>
                </a:tc>
                <a:extLst>
                  <a:ext uri="{0D108BD9-81ED-4DB2-BD59-A6C34878D82A}">
                    <a16:rowId xmlns:a16="http://schemas.microsoft.com/office/drawing/2014/main" val="3966562314"/>
                  </a:ext>
                </a:extLst>
              </a:tr>
              <a:tr h="370840">
                <a:tc>
                  <a:txBody>
                    <a:bodyPr/>
                    <a:lstStyle/>
                    <a:p>
                      <a:endParaRPr lang="fr-FR" sz="2400" dirty="0"/>
                    </a:p>
                  </a:txBody>
                  <a:tcPr/>
                </a:tc>
                <a:tc>
                  <a:txBody>
                    <a:bodyPr/>
                    <a:lstStyle/>
                    <a:p>
                      <a:pPr algn="ctr"/>
                      <a:endParaRPr lang="fr-F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2400" b="1" dirty="0">
                        <a:solidFill>
                          <a:schemeClr val="accent5">
                            <a:lumMod val="50000"/>
                          </a:schemeClr>
                        </a:solidFill>
                      </a:endParaRPr>
                    </a:p>
                  </a:txBody>
                  <a:tcPr/>
                </a:tc>
                <a:extLst>
                  <a:ext uri="{0D108BD9-81ED-4DB2-BD59-A6C34878D82A}">
                    <a16:rowId xmlns:a16="http://schemas.microsoft.com/office/drawing/2014/main" val="1262906119"/>
                  </a:ext>
                </a:extLst>
              </a:tr>
              <a:tr h="370840">
                <a:tc gridSpan="3">
                  <a:txBody>
                    <a:bodyPr/>
                    <a:lstStyle/>
                    <a:p>
                      <a:pPr algn="ctr"/>
                      <a:endParaRPr lang="fr-FR" sz="2400"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039228483"/>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003491559"/>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4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5">
                              <a:lumMod val="50000"/>
                            </a:schemeClr>
                          </a:solidFill>
                        </a:rPr>
                        <a:t>4</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0+6-3</a:t>
                      </a:r>
                    </a:p>
                  </a:txBody>
                  <a:tcPr/>
                </a:tc>
                <a:tc>
                  <a:txBody>
                    <a:bodyPr/>
                    <a:lstStyle/>
                    <a:p>
                      <a:r>
                        <a:rPr lang="fr-FR" sz="1400" dirty="0"/>
                        <a:t>    Dettes fournisseur</a:t>
                      </a:r>
                    </a:p>
                  </a:txBody>
                  <a:tcPr/>
                </a:tc>
                <a:tc>
                  <a:txBody>
                    <a:bodyPr/>
                    <a:lstStyle/>
                    <a:p>
                      <a:pPr algn="ctr"/>
                      <a:r>
                        <a:rPr lang="fr-FR" sz="1800" dirty="0"/>
                        <a:t>3-3</a:t>
                      </a:r>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9" name="Rectangle à coins arrondis 8"/>
          <p:cNvSpPr/>
          <p:nvPr/>
        </p:nvSpPr>
        <p:spPr>
          <a:xfrm>
            <a:off x="7128165" y="1598278"/>
            <a:ext cx="4907790" cy="1228050"/>
          </a:xfrm>
          <a:prstGeom prst="roundRect">
            <a:avLst/>
          </a:prstGeom>
          <a:solidFill>
            <a:srgbClr val="66A5CD"/>
          </a:solidFill>
          <a:ln>
            <a:solidFill>
              <a:srgbClr val="3C6D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La camionnette perd 1 de sa valeur</a:t>
            </a:r>
          </a:p>
        </p:txBody>
      </p:sp>
      <p:pic>
        <p:nvPicPr>
          <p:cNvPr id="8" name="Image 7" descr="C:\Users\ADMIND~1\AppData\Local\Temp\_PA845\Ico_Gameplay\44_Asset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510446"/>
            <a:ext cx="1313949" cy="1199328"/>
          </a:xfrm>
          <a:prstGeom prst="rect">
            <a:avLst/>
          </a:prstGeom>
          <a:noFill/>
          <a:ln>
            <a:noFill/>
          </a:ln>
        </p:spPr>
      </p:pic>
    </p:spTree>
    <p:extLst>
      <p:ext uri="{BB962C8B-B14F-4D97-AF65-F5344CB8AC3E}">
        <p14:creationId xmlns:p14="http://schemas.microsoft.com/office/powerpoint/2010/main" val="5577578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Perte de valeur véhicule – 31/12 (corrigé)  </a:t>
            </a:r>
          </a:p>
        </p:txBody>
      </p:sp>
      <p:graphicFrame>
        <p:nvGraphicFramePr>
          <p:cNvPr id="3" name="Tableau 2"/>
          <p:cNvGraphicFramePr>
            <a:graphicFrameLocks noGrp="1"/>
          </p:cNvGraphicFramePr>
          <p:nvPr>
            <p:extLst>
              <p:ext uri="{D42A27DB-BD31-4B8C-83A1-F6EECF244321}">
                <p14:modId xmlns:p14="http://schemas.microsoft.com/office/powerpoint/2010/main" val="3199935401"/>
              </p:ext>
            </p:extLst>
          </p:nvPr>
        </p:nvGraphicFramePr>
        <p:xfrm>
          <a:off x="318655" y="1046984"/>
          <a:ext cx="6490855" cy="2334157"/>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sz="2400" dirty="0"/>
                        <a:t>31/12/3</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sz="2400" dirty="0"/>
                    </a:p>
                  </a:txBody>
                  <a:tcPr/>
                </a:tc>
                <a:tc>
                  <a:txBody>
                    <a:bodyPr/>
                    <a:lstStyle/>
                    <a:p>
                      <a:pPr algn="ctr"/>
                      <a:r>
                        <a:rPr lang="fr-FR" sz="2400" dirty="0"/>
                        <a:t>Débit</a:t>
                      </a:r>
                    </a:p>
                  </a:txBody>
                  <a:tcPr/>
                </a:tc>
                <a:tc>
                  <a:txBody>
                    <a:bodyPr/>
                    <a:lstStyle/>
                    <a:p>
                      <a:pPr algn="ctr"/>
                      <a:r>
                        <a:rPr lang="fr-FR" sz="2400" dirty="0"/>
                        <a:t>Crédit</a:t>
                      </a:r>
                    </a:p>
                  </a:txBody>
                  <a:tcPr/>
                </a:tc>
                <a:extLst>
                  <a:ext uri="{0D108BD9-81ED-4DB2-BD59-A6C34878D82A}">
                    <a16:rowId xmlns:a16="http://schemas.microsoft.com/office/drawing/2014/main" val="650671"/>
                  </a:ext>
                </a:extLst>
              </a:tr>
              <a:tr h="505357">
                <a:tc>
                  <a:txBody>
                    <a:bodyPr/>
                    <a:lstStyle/>
                    <a:p>
                      <a:r>
                        <a:rPr lang="fr-FR" sz="2400" dirty="0"/>
                        <a:t>Charge d’amortissement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srgbClr val="C00000"/>
                          </a:solidFill>
                        </a:rPr>
                        <a:t>1</a:t>
                      </a:r>
                    </a:p>
                  </a:txBody>
                  <a:tcPr/>
                </a:tc>
                <a:tc>
                  <a:txBody>
                    <a:bodyPr/>
                    <a:lstStyle/>
                    <a:p>
                      <a:pPr algn="ctr"/>
                      <a:endParaRPr lang="fr-FR" sz="2400" dirty="0"/>
                    </a:p>
                  </a:txBody>
                  <a:tcPr/>
                </a:tc>
                <a:extLst>
                  <a:ext uri="{0D108BD9-81ED-4DB2-BD59-A6C34878D82A}">
                    <a16:rowId xmlns:a16="http://schemas.microsoft.com/office/drawing/2014/main" val="3966562314"/>
                  </a:ext>
                </a:extLst>
              </a:tr>
              <a:tr h="370840">
                <a:tc>
                  <a:txBody>
                    <a:bodyPr/>
                    <a:lstStyle/>
                    <a:p>
                      <a:r>
                        <a:rPr lang="fr-FR" sz="2400" dirty="0"/>
                        <a:t>       Perte de valeur de l’</a:t>
                      </a:r>
                      <a:r>
                        <a:rPr lang="fr-FR" sz="2400" dirty="0" err="1"/>
                        <a:t>immo</a:t>
                      </a:r>
                      <a:endParaRPr lang="fr-FR" sz="2400" dirty="0"/>
                    </a:p>
                  </a:txBody>
                  <a:tcPr/>
                </a:tc>
                <a:tc>
                  <a:txBody>
                    <a:bodyPr/>
                    <a:lstStyle/>
                    <a:p>
                      <a:pPr algn="ctr"/>
                      <a:endParaRPr lang="fr-FR" sz="24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b="1" dirty="0">
                          <a:solidFill>
                            <a:schemeClr val="accent5">
                              <a:lumMod val="50000"/>
                            </a:schemeClr>
                          </a:solidFill>
                        </a:rPr>
                        <a:t>1</a:t>
                      </a:r>
                    </a:p>
                  </a:txBody>
                  <a:tcPr/>
                </a:tc>
                <a:extLst>
                  <a:ext uri="{0D108BD9-81ED-4DB2-BD59-A6C34878D82A}">
                    <a16:rowId xmlns:a16="http://schemas.microsoft.com/office/drawing/2014/main" val="1262906119"/>
                  </a:ext>
                </a:extLst>
              </a:tr>
              <a:tr h="370840">
                <a:tc gridSpan="3">
                  <a:txBody>
                    <a:bodyPr/>
                    <a:lstStyle/>
                    <a:p>
                      <a:pPr algn="ctr"/>
                      <a:r>
                        <a:rPr lang="fr-FR" sz="2400" dirty="0"/>
                        <a:t>Perte de valeur de l’</a:t>
                      </a:r>
                      <a:r>
                        <a:rPr lang="fr-FR" sz="2400" dirty="0" err="1"/>
                        <a:t>immo</a:t>
                      </a:r>
                      <a:endParaRPr lang="fr-FR" sz="2400"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062463747"/>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105814296"/>
              </p:ext>
            </p:extLst>
          </p:nvPr>
        </p:nvGraphicFramePr>
        <p:xfrm>
          <a:off x="5434264" y="3210539"/>
          <a:ext cx="6601691" cy="3653878"/>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4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5">
                              <a:lumMod val="50000"/>
                            </a:schemeClr>
                          </a:solidFill>
                        </a:rPr>
                        <a:t>4-1</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0</a:t>
                      </a:r>
                    </a:p>
                  </a:txBody>
                  <a:tcPr/>
                </a:tc>
                <a:extLst>
                  <a:ext uri="{0D108BD9-81ED-4DB2-BD59-A6C34878D82A}">
                    <a16:rowId xmlns:a16="http://schemas.microsoft.com/office/drawing/2014/main" val="1762278740"/>
                  </a:ext>
                </a:extLst>
              </a:tr>
              <a:tr h="422998">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0+6-2</a:t>
                      </a:r>
                    </a:p>
                  </a:txBody>
                  <a:tcPr/>
                </a:tc>
                <a:tc>
                  <a:txBody>
                    <a:bodyPr/>
                    <a:lstStyle/>
                    <a:p>
                      <a:r>
                        <a:rPr lang="fr-FR" sz="1400" dirty="0"/>
                        <a:t>    Dettes fournisseur</a:t>
                      </a:r>
                    </a:p>
                  </a:txBody>
                  <a:tcPr/>
                </a:tc>
                <a:tc>
                  <a:txBody>
                    <a:bodyPr/>
                    <a:lstStyle/>
                    <a:p>
                      <a:pPr algn="ctr"/>
                      <a:r>
                        <a:rPr lang="fr-FR" sz="1800" dirty="0"/>
                        <a:t>3-3</a:t>
                      </a:r>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1" name="Rectangle à coins arrondis 10"/>
          <p:cNvSpPr/>
          <p:nvPr/>
        </p:nvSpPr>
        <p:spPr>
          <a:xfrm>
            <a:off x="7128165" y="1598278"/>
            <a:ext cx="4907790" cy="1228050"/>
          </a:xfrm>
          <a:prstGeom prst="roundRect">
            <a:avLst/>
          </a:prstGeom>
          <a:solidFill>
            <a:srgbClr val="66A5CD"/>
          </a:solidFill>
          <a:ln>
            <a:solidFill>
              <a:srgbClr val="3C6D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La camionnette perd 1 de sa valeur</a:t>
            </a:r>
          </a:p>
        </p:txBody>
      </p:sp>
      <p:pic>
        <p:nvPicPr>
          <p:cNvPr id="12" name="Image 11" descr="C:\Users\ADMIND~1\AppData\Local\Temp\_PA845\Ico_Gameplay\44_Asset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15600" y="510446"/>
            <a:ext cx="1313949" cy="1199328"/>
          </a:xfrm>
          <a:prstGeom prst="rect">
            <a:avLst/>
          </a:prstGeom>
          <a:noFill/>
          <a:ln>
            <a:noFill/>
          </a:ln>
        </p:spPr>
      </p:pic>
    </p:spTree>
    <p:extLst>
      <p:ext uri="{BB962C8B-B14F-4D97-AF65-F5344CB8AC3E}">
        <p14:creationId xmlns:p14="http://schemas.microsoft.com/office/powerpoint/2010/main" val="686738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1839074" cy="19410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Fin d’année – établissement comptes annuels</a:t>
            </a:r>
          </a:p>
          <a:p>
            <a:pPr marL="742950" indent="-742950">
              <a:buAutoNum type="arabicParenR"/>
            </a:pPr>
            <a:r>
              <a:rPr lang="fr-FR" sz="3200" dirty="0"/>
              <a:t>Détermination du résultat </a:t>
            </a:r>
          </a:p>
          <a:p>
            <a:pPr marL="742950" indent="-742950">
              <a:buAutoNum type="arabicParenR"/>
            </a:pPr>
            <a:r>
              <a:rPr lang="fr-FR" sz="3200" dirty="0"/>
              <a:t>Dépôt du résultat en capitaux propres (réserves/RAN)</a:t>
            </a:r>
          </a:p>
          <a:p>
            <a:pPr marL="742950" indent="-742950">
              <a:buAutoNum type="arabicParenR"/>
            </a:pPr>
            <a:r>
              <a:rPr lang="fr-FR" sz="3200" dirty="0"/>
              <a:t>Vérification que total actif = total passif</a:t>
            </a:r>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endParaRPr lang="fr-FR" sz="3200" dirty="0"/>
          </a:p>
        </p:txBody>
      </p:sp>
      <p:graphicFrame>
        <p:nvGraphicFramePr>
          <p:cNvPr id="5" name="Tableau 4"/>
          <p:cNvGraphicFramePr>
            <a:graphicFrameLocks noGrp="1"/>
          </p:cNvGraphicFramePr>
          <p:nvPr>
            <p:extLst>
              <p:ext uri="{D42A27DB-BD31-4B8C-83A1-F6EECF244321}">
                <p14:modId xmlns:p14="http://schemas.microsoft.com/office/powerpoint/2010/main" val="755609620"/>
              </p:ext>
            </p:extLst>
          </p:nvPr>
        </p:nvGraphicFramePr>
        <p:xfrm>
          <a:off x="479077" y="3028462"/>
          <a:ext cx="4742872" cy="2114638"/>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560158">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2955312880"/>
              </p:ext>
            </p:extLst>
          </p:nvPr>
        </p:nvGraphicFramePr>
        <p:xfrm>
          <a:off x="5434264" y="2312182"/>
          <a:ext cx="6601691" cy="3596640"/>
        </p:xfrm>
        <a:graphic>
          <a:graphicData uri="http://schemas.openxmlformats.org/drawingml/2006/table">
            <a:tbl>
              <a:tblPr firstRow="1" bandRow="1">
                <a:tableStyleId>{5940675A-B579-460E-94D1-54222C63F5DA}</a:tableStyleId>
              </a:tblPr>
              <a:tblGrid>
                <a:gridCol w="1673118">
                  <a:extLst>
                    <a:ext uri="{9D8B030D-6E8A-4147-A177-3AD203B41FA5}">
                      <a16:colId xmlns:a16="http://schemas.microsoft.com/office/drawing/2014/main" val="2677520285"/>
                    </a:ext>
                  </a:extLst>
                </a:gridCol>
                <a:gridCol w="170046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a:t>
                      </a:r>
                      <a:r>
                        <a:rPr lang="fr-FR" sz="1800" b="1" dirty="0" err="1"/>
                        <a:t>immob</a:t>
                      </a:r>
                      <a:r>
                        <a:rPr lang="fr-FR" sz="1800" b="1"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4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5">
                              <a:lumMod val="50000"/>
                            </a:schemeClr>
                          </a:solidFill>
                        </a:rPr>
                        <a:t>4-1</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8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0+6-3</a:t>
                      </a:r>
                    </a:p>
                  </a:txBody>
                  <a:tcPr/>
                </a:tc>
                <a:tc>
                  <a:txBody>
                    <a:bodyPr/>
                    <a:lstStyle/>
                    <a:p>
                      <a:r>
                        <a:rPr lang="fr-FR" sz="1400" dirty="0"/>
                        <a:t>    Dettes fournisseur</a:t>
                      </a:r>
                    </a:p>
                  </a:txBody>
                  <a:tcPr/>
                </a:tc>
                <a:tc>
                  <a:txBody>
                    <a:bodyPr/>
                    <a:lstStyle/>
                    <a:p>
                      <a:pPr algn="ctr"/>
                      <a:r>
                        <a:rPr lang="fr-FR" sz="1800" dirty="0"/>
                        <a:t>3-3</a:t>
                      </a:r>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Tree>
    <p:extLst>
      <p:ext uri="{BB962C8B-B14F-4D97-AF65-F5344CB8AC3E}">
        <p14:creationId xmlns:p14="http://schemas.microsoft.com/office/powerpoint/2010/main" val="2113215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272714"/>
            <a:ext cx="11839074" cy="194109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0"/>
              <a:t>Fin d’année – établissement comptes annuels</a:t>
            </a:r>
          </a:p>
          <a:p>
            <a:pPr marL="742950" indent="-742950">
              <a:buAutoNum type="arabicParenR"/>
            </a:pPr>
            <a:r>
              <a:rPr lang="fr-FR" sz="3200" dirty="0"/>
              <a:t>Détermination du résultat </a:t>
            </a:r>
          </a:p>
          <a:p>
            <a:pPr marL="742950" indent="-742950">
              <a:buAutoNum type="arabicParenR"/>
            </a:pPr>
            <a:r>
              <a:rPr lang="fr-FR" sz="3200" dirty="0"/>
              <a:t>Dépôt du résultat en capitaux propres (réserves/RAN)</a:t>
            </a:r>
          </a:p>
          <a:p>
            <a:pPr marL="742950" indent="-742950">
              <a:buAutoNum type="arabicParenR"/>
            </a:pPr>
            <a:r>
              <a:rPr lang="fr-FR" sz="3200" dirty="0"/>
              <a:t>Vérification que total actif = total passif</a:t>
            </a:r>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pPr marL="742950" indent="-742950">
              <a:buAutoNum type="arabicParenR"/>
            </a:pPr>
            <a:endParaRPr lang="fr-FR" sz="3200" dirty="0"/>
          </a:p>
          <a:p>
            <a:endParaRPr lang="fr-FR" sz="3200" dirty="0"/>
          </a:p>
        </p:txBody>
      </p:sp>
      <p:graphicFrame>
        <p:nvGraphicFramePr>
          <p:cNvPr id="5" name="Tableau 4"/>
          <p:cNvGraphicFramePr>
            <a:graphicFrameLocks noGrp="1"/>
          </p:cNvGraphicFramePr>
          <p:nvPr>
            <p:extLst>
              <p:ext uri="{D42A27DB-BD31-4B8C-83A1-F6EECF244321}">
                <p14:modId xmlns:p14="http://schemas.microsoft.com/office/powerpoint/2010/main" val="1275733478"/>
              </p:ext>
            </p:extLst>
          </p:nvPr>
        </p:nvGraphicFramePr>
        <p:xfrm>
          <a:off x="479077" y="3028462"/>
          <a:ext cx="4742872" cy="2114638"/>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560158">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chemeClr val="accent6"/>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dirty="0">
                          <a:solidFill>
                            <a:srgbClr val="C00000"/>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FR" sz="28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681038115"/>
              </p:ext>
            </p:extLst>
          </p:nvPr>
        </p:nvGraphicFramePr>
        <p:xfrm>
          <a:off x="5434264" y="2312182"/>
          <a:ext cx="6601691" cy="3596640"/>
        </p:xfrm>
        <a:graphic>
          <a:graphicData uri="http://schemas.openxmlformats.org/drawingml/2006/table">
            <a:tbl>
              <a:tblPr firstRow="1" bandRow="1">
                <a:tableStyleId>{5940675A-B579-460E-94D1-54222C63F5DA}</a:tableStyleId>
              </a:tblPr>
              <a:tblGrid>
                <a:gridCol w="1673118">
                  <a:extLst>
                    <a:ext uri="{9D8B030D-6E8A-4147-A177-3AD203B41FA5}">
                      <a16:colId xmlns:a16="http://schemas.microsoft.com/office/drawing/2014/main" val="2677520285"/>
                    </a:ext>
                  </a:extLst>
                </a:gridCol>
                <a:gridCol w="170046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a:t>
                      </a:r>
                      <a:r>
                        <a:rPr lang="fr-FR" sz="1800" b="1" dirty="0" err="1"/>
                        <a:t>immob</a:t>
                      </a:r>
                      <a:r>
                        <a:rPr lang="fr-FR" sz="1800" b="1"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4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5">
                              <a:lumMod val="50000"/>
                            </a:schemeClr>
                          </a:solidFill>
                        </a:rPr>
                        <a:t>3</a:t>
                      </a:r>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pPr algn="ctr"/>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r>
                        <a:rPr lang="fr-FR" sz="1800" dirty="0"/>
                        <a:t>2</a:t>
                      </a:r>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pPr algn="ctr"/>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pPr algn="ctr"/>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3</a:t>
                      </a: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r>
                        <a:rPr lang="fr-FR" sz="1800" b="1" dirty="0">
                          <a:solidFill>
                            <a:schemeClr val="tx1"/>
                          </a:solidFill>
                        </a:rPr>
                        <a:t>6</a:t>
                      </a:r>
                    </a:p>
                  </a:txBody>
                  <a:tcPr/>
                </a:tc>
                <a:tc>
                  <a:txBody>
                    <a:bodyPr/>
                    <a:lstStyle/>
                    <a:p>
                      <a:r>
                        <a:rPr lang="fr-FR" sz="1800" b="1" dirty="0"/>
                        <a:t>Total</a:t>
                      </a:r>
                      <a:r>
                        <a:rPr lang="fr-FR" sz="1800" b="1" baseline="0" dirty="0"/>
                        <a:t> Passif</a:t>
                      </a:r>
                      <a:endParaRPr lang="fr-FR" sz="1800" b="1" dirty="0"/>
                    </a:p>
                  </a:txBody>
                  <a:tcPr/>
                </a:tc>
                <a:tc>
                  <a:txBody>
                    <a:bodyPr/>
                    <a:lstStyle/>
                    <a:p>
                      <a:pPr algn="ctr"/>
                      <a:r>
                        <a:rPr lang="fr-FR" sz="1800" b="1" dirty="0"/>
                        <a:t>6</a:t>
                      </a:r>
                    </a:p>
                  </a:txBody>
                  <a:tcPr/>
                </a:tc>
                <a:extLst>
                  <a:ext uri="{0D108BD9-81ED-4DB2-BD59-A6C34878D82A}">
                    <a16:rowId xmlns:a16="http://schemas.microsoft.com/office/drawing/2014/main" val="253732826"/>
                  </a:ext>
                </a:extLst>
              </a:tr>
            </a:tbl>
          </a:graphicData>
        </a:graphic>
      </p:graphicFrame>
    </p:spTree>
    <p:extLst>
      <p:ext uri="{BB962C8B-B14F-4D97-AF65-F5344CB8AC3E}">
        <p14:creationId xmlns:p14="http://schemas.microsoft.com/office/powerpoint/2010/main" val="2901145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Questions année 4</a:t>
            </a:r>
          </a:p>
        </p:txBody>
      </p:sp>
      <p:graphicFrame>
        <p:nvGraphicFramePr>
          <p:cNvPr id="3" name="Tableau 2"/>
          <p:cNvGraphicFramePr>
            <a:graphicFrameLocks noGrp="1"/>
          </p:cNvGraphicFramePr>
          <p:nvPr>
            <p:extLst>
              <p:ext uri="{D42A27DB-BD31-4B8C-83A1-F6EECF244321}">
                <p14:modId xmlns:p14="http://schemas.microsoft.com/office/powerpoint/2010/main" val="4270517443"/>
              </p:ext>
            </p:extLst>
          </p:nvPr>
        </p:nvGraphicFramePr>
        <p:xfrm>
          <a:off x="370610" y="1031648"/>
          <a:ext cx="11689146" cy="5655703"/>
        </p:xfrm>
        <a:graphic>
          <a:graphicData uri="http://schemas.openxmlformats.org/drawingml/2006/table">
            <a:tbl>
              <a:tblPr firstRow="1" bandRow="1">
                <a:tableStyleId>{5940675A-B579-460E-94D1-54222C63F5DA}</a:tableStyleId>
              </a:tblPr>
              <a:tblGrid>
                <a:gridCol w="365195">
                  <a:extLst>
                    <a:ext uri="{9D8B030D-6E8A-4147-A177-3AD203B41FA5}">
                      <a16:colId xmlns:a16="http://schemas.microsoft.com/office/drawing/2014/main" val="704373496"/>
                    </a:ext>
                  </a:extLst>
                </a:gridCol>
                <a:gridCol w="1137033">
                  <a:extLst>
                    <a:ext uri="{9D8B030D-6E8A-4147-A177-3AD203B41FA5}">
                      <a16:colId xmlns:a16="http://schemas.microsoft.com/office/drawing/2014/main" val="2486906524"/>
                    </a:ext>
                  </a:extLst>
                </a:gridCol>
                <a:gridCol w="1374389">
                  <a:extLst>
                    <a:ext uri="{9D8B030D-6E8A-4147-A177-3AD203B41FA5}">
                      <a16:colId xmlns:a16="http://schemas.microsoft.com/office/drawing/2014/main" val="325172360"/>
                    </a:ext>
                  </a:extLst>
                </a:gridCol>
                <a:gridCol w="330362">
                  <a:extLst>
                    <a:ext uri="{9D8B030D-6E8A-4147-A177-3AD203B41FA5}">
                      <a16:colId xmlns:a16="http://schemas.microsoft.com/office/drawing/2014/main" val="84485141"/>
                    </a:ext>
                  </a:extLst>
                </a:gridCol>
                <a:gridCol w="2546256">
                  <a:extLst>
                    <a:ext uri="{9D8B030D-6E8A-4147-A177-3AD203B41FA5}">
                      <a16:colId xmlns:a16="http://schemas.microsoft.com/office/drawing/2014/main" val="1931138001"/>
                    </a:ext>
                  </a:extLst>
                </a:gridCol>
                <a:gridCol w="345857">
                  <a:extLst>
                    <a:ext uri="{9D8B030D-6E8A-4147-A177-3AD203B41FA5}">
                      <a16:colId xmlns:a16="http://schemas.microsoft.com/office/drawing/2014/main" val="1982268595"/>
                    </a:ext>
                  </a:extLst>
                </a:gridCol>
                <a:gridCol w="2713437">
                  <a:extLst>
                    <a:ext uri="{9D8B030D-6E8A-4147-A177-3AD203B41FA5}">
                      <a16:colId xmlns:a16="http://schemas.microsoft.com/office/drawing/2014/main" val="4190893791"/>
                    </a:ext>
                  </a:extLst>
                </a:gridCol>
                <a:gridCol w="426223">
                  <a:extLst>
                    <a:ext uri="{9D8B030D-6E8A-4147-A177-3AD203B41FA5}">
                      <a16:colId xmlns:a16="http://schemas.microsoft.com/office/drawing/2014/main" val="2831326402"/>
                    </a:ext>
                  </a:extLst>
                </a:gridCol>
                <a:gridCol w="2450394">
                  <a:extLst>
                    <a:ext uri="{9D8B030D-6E8A-4147-A177-3AD203B41FA5}">
                      <a16:colId xmlns:a16="http://schemas.microsoft.com/office/drawing/2014/main" val="377946924"/>
                    </a:ext>
                  </a:extLst>
                </a:gridCol>
              </a:tblGrid>
              <a:tr h="398841">
                <a:tc gridSpan="9">
                  <a:txBody>
                    <a:bodyPr/>
                    <a:lstStyle/>
                    <a:p>
                      <a:r>
                        <a:rPr lang="fr-FR" dirty="0"/>
                        <a:t>Au moment d’un</a:t>
                      </a:r>
                      <a:r>
                        <a:rPr lang="fr-FR" baseline="0" dirty="0"/>
                        <a:t> achat avec délai de paiement, quels postes comptables sont impactés </a:t>
                      </a:r>
                      <a:r>
                        <a:rPr lang="fr-FR" dirty="0"/>
                        <a:t>(cochez</a:t>
                      </a:r>
                      <a:r>
                        <a:rPr lang="fr-FR" baseline="0" dirty="0"/>
                        <a:t> la/les réponse(s))</a:t>
                      </a:r>
                      <a:endParaRPr lang="fr-FR" dirty="0"/>
                    </a:p>
                  </a:txBody>
                  <a:tcPr>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839363568"/>
                  </a:ext>
                </a:extLst>
              </a:tr>
              <a:tr h="341161">
                <a:tc>
                  <a:txBody>
                    <a:bodyPr/>
                    <a:lstStyle/>
                    <a:p>
                      <a:endParaRPr lang="fr-FR" dirty="0"/>
                    </a:p>
                  </a:txBody>
                  <a:tcPr>
                    <a:lnB w="28575" cap="flat" cmpd="sng" algn="ctr">
                      <a:solidFill>
                        <a:schemeClr val="tx1"/>
                      </a:solidFill>
                      <a:prstDash val="solid"/>
                      <a:round/>
                      <a:headEnd type="none" w="med" len="med"/>
                      <a:tailEnd type="none" w="med" len="med"/>
                    </a:lnB>
                  </a:tcPr>
                </a:tc>
                <a:tc gridSpan="2">
                  <a:txBody>
                    <a:bodyPr/>
                    <a:lstStyle/>
                    <a:p>
                      <a:r>
                        <a:rPr lang="fr-FR" dirty="0"/>
                        <a:t>Actif</a:t>
                      </a:r>
                    </a:p>
                  </a:txBody>
                  <a:tcPr>
                    <a:lnB w="285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Passif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Charges</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Produits</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967587"/>
                  </a:ext>
                </a:extLst>
              </a:tr>
              <a:tr h="370840">
                <a:tc gridSpan="9">
                  <a:txBody>
                    <a:bodyPr/>
                    <a:lstStyle/>
                    <a:p>
                      <a:r>
                        <a:rPr lang="fr-FR" dirty="0"/>
                        <a:t>Quelle est la valeur de la camionnette fin d’année 4</a:t>
                      </a:r>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49570003"/>
                  </a:ext>
                </a:extLst>
              </a:tr>
              <a:tr h="370840">
                <a:tc gridSpan="9">
                  <a:txBody>
                    <a:bodyPr/>
                    <a:lstStyle/>
                    <a:p>
                      <a:r>
                        <a:rPr lang="fr-FR" dirty="0"/>
                        <a:t>……………………………..€</a:t>
                      </a:r>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681266"/>
                  </a:ext>
                </a:extLst>
              </a:tr>
              <a:tr h="370840">
                <a:tc gridSpan="9">
                  <a:txBody>
                    <a:bodyPr/>
                    <a:lstStyle/>
                    <a:p>
                      <a:r>
                        <a:rPr lang="fr-FR" dirty="0"/>
                        <a:t>Où se trouvent les sommes dues</a:t>
                      </a:r>
                      <a:r>
                        <a:rPr lang="fr-FR" baseline="0" dirty="0"/>
                        <a:t> par des tiers à l’entreprise ?</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490892436"/>
                  </a:ext>
                </a:extLst>
              </a:tr>
              <a:tr h="370840">
                <a:tc>
                  <a:txBody>
                    <a:bodyPr/>
                    <a:lstStyle/>
                    <a:p>
                      <a:endParaRPr lang="fr-FR" dirty="0"/>
                    </a:p>
                  </a:txBody>
                  <a:tcPr>
                    <a:lnB w="28575" cap="flat" cmpd="sng" algn="ctr">
                      <a:solidFill>
                        <a:schemeClr val="tx1"/>
                      </a:solidFill>
                      <a:prstDash val="solid"/>
                      <a:round/>
                      <a:headEnd type="none" w="med" len="med"/>
                      <a:tailEnd type="none" w="med" len="med"/>
                    </a:lnB>
                  </a:tcPr>
                </a:tc>
                <a:tc gridSpan="2">
                  <a:txBody>
                    <a:bodyPr/>
                    <a:lstStyle/>
                    <a:p>
                      <a:r>
                        <a:rPr lang="fr-FR" dirty="0"/>
                        <a:t>Actif</a:t>
                      </a:r>
                    </a:p>
                  </a:txBody>
                  <a:tcPr>
                    <a:lnB w="285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Passif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Produit</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Charge</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060740"/>
                  </a:ext>
                </a:extLst>
              </a:tr>
              <a:tr h="370840">
                <a:tc gridSpan="9">
                  <a:txBody>
                    <a:bodyPr/>
                    <a:lstStyle/>
                    <a:p>
                      <a:r>
                        <a:rPr lang="fr-FR" dirty="0"/>
                        <a:t>D’où provient l’augmentation des réserves de 2 ?</a:t>
                      </a: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2857244747"/>
                  </a:ext>
                </a:extLst>
              </a:tr>
              <a:tr h="464351">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907328572"/>
                  </a:ext>
                </a:extLst>
              </a:tr>
              <a:tr h="464351">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Ici</a:t>
                      </a:r>
                      <a:r>
                        <a:rPr lang="fr-FR" baseline="0" dirty="0"/>
                        <a:t> nous simplifions la réalité en mettant le bénéfice en réserves. Plutôt que la bascule en réserve, que peuvent décider de faire les actionnaires du bénéfice ? </a:t>
                      </a:r>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10398776"/>
                  </a:ext>
                </a:extLst>
              </a:tr>
              <a:tr h="464351">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6063682"/>
                  </a:ext>
                </a:extLst>
              </a:tr>
              <a:tr h="370840">
                <a:tc gridSpan="9">
                  <a:txBody>
                    <a:bodyPr/>
                    <a:lstStyle/>
                    <a:p>
                      <a:r>
                        <a:rPr lang="fr-FR" dirty="0"/>
                        <a:t>Expliquez l’évolution de la dette fournisseur</a:t>
                      </a:r>
                      <a:r>
                        <a:rPr lang="fr-FR" baseline="0" dirty="0"/>
                        <a:t> aux trois dates suivantes :</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63081060"/>
                  </a:ext>
                </a:extLst>
              </a:tr>
              <a:tr h="123613">
                <a:tc gridSpan="2">
                  <a:txBody>
                    <a:bodyPr/>
                    <a:lstStyle/>
                    <a:p>
                      <a:r>
                        <a:rPr lang="fr-FR" dirty="0"/>
                        <a:t>01/01</a:t>
                      </a:r>
                    </a:p>
                  </a:txBody>
                  <a:tcPr/>
                </a:tc>
                <a:tc hMerge="1">
                  <a:txBody>
                    <a:bodyPr/>
                    <a:lstStyle/>
                    <a:p>
                      <a:endParaRPr lang="fr-FR" dirty="0"/>
                    </a:p>
                  </a:txBody>
                  <a:tcPr/>
                </a:tc>
                <a:tc gridSpan="7">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19413747"/>
                  </a:ext>
                </a:extLst>
              </a:tr>
              <a:tr h="242147">
                <a:tc gridSpan="2">
                  <a:txBody>
                    <a:bodyPr/>
                    <a:lstStyle/>
                    <a:p>
                      <a:r>
                        <a:rPr lang="fr-FR" dirty="0"/>
                        <a:t>01/03</a:t>
                      </a:r>
                    </a:p>
                  </a:txBody>
                  <a:tcPr/>
                </a:tc>
                <a:tc hMerge="1">
                  <a:txBody>
                    <a:bodyPr/>
                    <a:lstStyle/>
                    <a:p>
                      <a:endParaRPr lang="fr-FR"/>
                    </a:p>
                  </a:txBody>
                  <a:tcPr/>
                </a:tc>
                <a:tc gridSpan="7">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81524172"/>
                  </a:ext>
                </a:extLst>
              </a:tr>
              <a:tr h="123613">
                <a:tc gridSpan="2">
                  <a:txBody>
                    <a:bodyPr/>
                    <a:lstStyle/>
                    <a:p>
                      <a:r>
                        <a:rPr lang="fr-FR" dirty="0"/>
                        <a:t>31/12</a:t>
                      </a:r>
                    </a:p>
                  </a:txBody>
                  <a:tcPr/>
                </a:tc>
                <a:tc hMerge="1">
                  <a:txBody>
                    <a:bodyPr/>
                    <a:lstStyle/>
                    <a:p>
                      <a:endParaRPr lang="fr-FR"/>
                    </a:p>
                  </a:txBody>
                  <a:tcPr/>
                </a:tc>
                <a:tc gridSpan="7">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90524854"/>
                  </a:ext>
                </a:extLst>
              </a:tr>
            </a:tbl>
          </a:graphicData>
        </a:graphic>
      </p:graphicFrame>
    </p:spTree>
    <p:extLst>
      <p:ext uri="{BB962C8B-B14F-4D97-AF65-F5344CB8AC3E}">
        <p14:creationId xmlns:p14="http://schemas.microsoft.com/office/powerpoint/2010/main" val="39881611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52405"/>
            <a:ext cx="10515600" cy="1325563"/>
          </a:xfrm>
        </p:spPr>
        <p:txBody>
          <a:bodyPr/>
          <a:lstStyle/>
          <a:p>
            <a:r>
              <a:rPr lang="fr-FR" dirty="0"/>
              <a:t>Questions année 4</a:t>
            </a:r>
          </a:p>
        </p:txBody>
      </p:sp>
      <p:graphicFrame>
        <p:nvGraphicFramePr>
          <p:cNvPr id="3" name="Tableau 2"/>
          <p:cNvGraphicFramePr>
            <a:graphicFrameLocks noGrp="1"/>
          </p:cNvGraphicFramePr>
          <p:nvPr>
            <p:extLst>
              <p:ext uri="{D42A27DB-BD31-4B8C-83A1-F6EECF244321}">
                <p14:modId xmlns:p14="http://schemas.microsoft.com/office/powerpoint/2010/main" val="2096117241"/>
              </p:ext>
            </p:extLst>
          </p:nvPr>
        </p:nvGraphicFramePr>
        <p:xfrm>
          <a:off x="356756" y="1003939"/>
          <a:ext cx="11689146" cy="5737921"/>
        </p:xfrm>
        <a:graphic>
          <a:graphicData uri="http://schemas.openxmlformats.org/drawingml/2006/table">
            <a:tbl>
              <a:tblPr firstRow="1" bandRow="1">
                <a:tableStyleId>{5940675A-B579-460E-94D1-54222C63F5DA}</a:tableStyleId>
              </a:tblPr>
              <a:tblGrid>
                <a:gridCol w="365195">
                  <a:extLst>
                    <a:ext uri="{9D8B030D-6E8A-4147-A177-3AD203B41FA5}">
                      <a16:colId xmlns:a16="http://schemas.microsoft.com/office/drawing/2014/main" val="704373496"/>
                    </a:ext>
                  </a:extLst>
                </a:gridCol>
                <a:gridCol w="1137033">
                  <a:extLst>
                    <a:ext uri="{9D8B030D-6E8A-4147-A177-3AD203B41FA5}">
                      <a16:colId xmlns:a16="http://schemas.microsoft.com/office/drawing/2014/main" val="2486906524"/>
                    </a:ext>
                  </a:extLst>
                </a:gridCol>
                <a:gridCol w="1374389">
                  <a:extLst>
                    <a:ext uri="{9D8B030D-6E8A-4147-A177-3AD203B41FA5}">
                      <a16:colId xmlns:a16="http://schemas.microsoft.com/office/drawing/2014/main" val="325172360"/>
                    </a:ext>
                  </a:extLst>
                </a:gridCol>
                <a:gridCol w="330362">
                  <a:extLst>
                    <a:ext uri="{9D8B030D-6E8A-4147-A177-3AD203B41FA5}">
                      <a16:colId xmlns:a16="http://schemas.microsoft.com/office/drawing/2014/main" val="84485141"/>
                    </a:ext>
                  </a:extLst>
                </a:gridCol>
                <a:gridCol w="2546256">
                  <a:extLst>
                    <a:ext uri="{9D8B030D-6E8A-4147-A177-3AD203B41FA5}">
                      <a16:colId xmlns:a16="http://schemas.microsoft.com/office/drawing/2014/main" val="1931138001"/>
                    </a:ext>
                  </a:extLst>
                </a:gridCol>
                <a:gridCol w="345857">
                  <a:extLst>
                    <a:ext uri="{9D8B030D-6E8A-4147-A177-3AD203B41FA5}">
                      <a16:colId xmlns:a16="http://schemas.microsoft.com/office/drawing/2014/main" val="1982268595"/>
                    </a:ext>
                  </a:extLst>
                </a:gridCol>
                <a:gridCol w="2713437">
                  <a:extLst>
                    <a:ext uri="{9D8B030D-6E8A-4147-A177-3AD203B41FA5}">
                      <a16:colId xmlns:a16="http://schemas.microsoft.com/office/drawing/2014/main" val="4190893791"/>
                    </a:ext>
                  </a:extLst>
                </a:gridCol>
                <a:gridCol w="426223">
                  <a:extLst>
                    <a:ext uri="{9D8B030D-6E8A-4147-A177-3AD203B41FA5}">
                      <a16:colId xmlns:a16="http://schemas.microsoft.com/office/drawing/2014/main" val="2831326402"/>
                    </a:ext>
                  </a:extLst>
                </a:gridCol>
                <a:gridCol w="2450394">
                  <a:extLst>
                    <a:ext uri="{9D8B030D-6E8A-4147-A177-3AD203B41FA5}">
                      <a16:colId xmlns:a16="http://schemas.microsoft.com/office/drawing/2014/main" val="377946924"/>
                    </a:ext>
                  </a:extLst>
                </a:gridCol>
              </a:tblGrid>
              <a:tr h="398841">
                <a:tc gridSpan="9">
                  <a:txBody>
                    <a:bodyPr/>
                    <a:lstStyle/>
                    <a:p>
                      <a:r>
                        <a:rPr lang="fr-FR" dirty="0"/>
                        <a:t>Au moment d’un</a:t>
                      </a:r>
                      <a:r>
                        <a:rPr lang="fr-FR" baseline="0" dirty="0"/>
                        <a:t> achat avec délai de paiement, quels postes comptables sont impactés </a:t>
                      </a:r>
                      <a:r>
                        <a:rPr lang="fr-FR" dirty="0"/>
                        <a:t>(cochez</a:t>
                      </a:r>
                      <a:r>
                        <a:rPr lang="fr-FR" baseline="0" dirty="0"/>
                        <a:t> la/les réponse(s))</a:t>
                      </a:r>
                      <a:endParaRPr lang="fr-FR" dirty="0"/>
                    </a:p>
                  </a:txBody>
                  <a:tcPr>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839363568"/>
                  </a:ext>
                </a:extLst>
              </a:tr>
              <a:tr h="341161">
                <a:tc>
                  <a:txBody>
                    <a:bodyPr/>
                    <a:lstStyle/>
                    <a:p>
                      <a:endParaRPr lang="fr-FR" dirty="0"/>
                    </a:p>
                  </a:txBody>
                  <a:tcPr>
                    <a:lnB w="28575" cap="flat" cmpd="sng" algn="ctr">
                      <a:solidFill>
                        <a:schemeClr val="tx1"/>
                      </a:solidFill>
                      <a:prstDash val="solid"/>
                      <a:round/>
                      <a:headEnd type="none" w="med" len="med"/>
                      <a:tailEnd type="none" w="med" len="med"/>
                    </a:lnB>
                  </a:tcPr>
                </a:tc>
                <a:tc gridSpan="2">
                  <a:txBody>
                    <a:bodyPr/>
                    <a:lstStyle/>
                    <a:p>
                      <a:r>
                        <a:rPr lang="fr-FR" dirty="0"/>
                        <a:t>Actif</a:t>
                      </a:r>
                    </a:p>
                  </a:txBody>
                  <a:tcPr>
                    <a:lnB w="285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dirty="0"/>
                        <a:t>Passif (dette frs)</a:t>
                      </a:r>
                    </a:p>
                  </a:txBody>
                  <a:tcPr>
                    <a:lnB w="28575" cap="flat" cmpd="sng" algn="ctr">
                      <a:solidFill>
                        <a:schemeClr val="tx1"/>
                      </a:solidFill>
                      <a:prstDash val="solid"/>
                      <a:round/>
                      <a:headEnd type="none" w="med" len="med"/>
                      <a:tailEnd type="none" w="med" len="med"/>
                    </a:lnB>
                  </a:tcPr>
                </a:tc>
                <a:tc>
                  <a:txBody>
                    <a:bodyPr/>
                    <a:lstStyle/>
                    <a:p>
                      <a:r>
                        <a:rPr lang="fr-FR" dirty="0"/>
                        <a:t>X</a:t>
                      </a:r>
                    </a:p>
                  </a:txBody>
                  <a:tcPr>
                    <a:lnB w="28575" cap="flat" cmpd="sng" algn="ctr">
                      <a:solidFill>
                        <a:schemeClr val="tx1"/>
                      </a:solidFill>
                      <a:prstDash val="solid"/>
                      <a:round/>
                      <a:headEnd type="none" w="med" len="med"/>
                      <a:tailEnd type="none" w="med" len="med"/>
                    </a:lnB>
                  </a:tcPr>
                </a:tc>
                <a:tc>
                  <a:txBody>
                    <a:bodyPr/>
                    <a:lstStyle/>
                    <a:p>
                      <a:r>
                        <a:rPr lang="fr-FR" dirty="0"/>
                        <a:t>Charges (achat</a:t>
                      </a:r>
                      <a:r>
                        <a:rPr lang="fr-FR" baseline="0" dirty="0"/>
                        <a:t> </a:t>
                      </a:r>
                      <a:r>
                        <a:rPr lang="fr-FR" baseline="0" dirty="0" err="1"/>
                        <a:t>appauvriss</a:t>
                      </a:r>
                      <a:r>
                        <a:rPr lang="fr-FR" baseline="0" dirty="0"/>
                        <a:t>)</a:t>
                      </a:r>
                      <a:endParaRPr lang="fr-FR" dirty="0"/>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Produits</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967587"/>
                  </a:ext>
                </a:extLst>
              </a:tr>
              <a:tr h="370840">
                <a:tc gridSpan="9">
                  <a:txBody>
                    <a:bodyPr/>
                    <a:lstStyle/>
                    <a:p>
                      <a:r>
                        <a:rPr lang="fr-FR" dirty="0"/>
                        <a:t>Quelle est la valeur de la camionnette fin d’année 4</a:t>
                      </a:r>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649570003"/>
                  </a:ext>
                </a:extLst>
              </a:tr>
              <a:tr h="370840">
                <a:tc gridSpan="9">
                  <a:txBody>
                    <a:bodyPr/>
                    <a:lstStyle/>
                    <a:p>
                      <a:r>
                        <a:rPr lang="fr-FR" dirty="0"/>
                        <a:t>3</a:t>
                      </a:r>
                    </a:p>
                  </a:txBody>
                  <a:tcPr>
                    <a:lnB w="28575" cap="flat" cmpd="sng" algn="ctr">
                      <a:solidFill>
                        <a:schemeClr val="tx1"/>
                      </a:solidFill>
                      <a:prstDash val="solid"/>
                      <a:round/>
                      <a:headEnd type="none" w="med" len="med"/>
                      <a:tailEnd type="none" w="med" len="med"/>
                    </a:lnB>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681266"/>
                  </a:ext>
                </a:extLst>
              </a:tr>
              <a:tr h="370840">
                <a:tc gridSpan="9">
                  <a:txBody>
                    <a:bodyPr/>
                    <a:lstStyle/>
                    <a:p>
                      <a:r>
                        <a:rPr lang="fr-FR" dirty="0"/>
                        <a:t>Où se trouvent les sommes dues</a:t>
                      </a:r>
                      <a:r>
                        <a:rPr lang="fr-FR" baseline="0" dirty="0"/>
                        <a:t> par des tiers à l’entreprise ?</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2490892436"/>
                  </a:ext>
                </a:extLst>
              </a:tr>
              <a:tr h="370840">
                <a:tc>
                  <a:txBody>
                    <a:bodyPr/>
                    <a:lstStyle/>
                    <a:p>
                      <a:r>
                        <a:rPr lang="fr-FR" dirty="0"/>
                        <a:t>X</a:t>
                      </a:r>
                    </a:p>
                  </a:txBody>
                  <a:tcPr>
                    <a:lnB w="28575" cap="flat" cmpd="sng" algn="ctr">
                      <a:solidFill>
                        <a:schemeClr val="tx1"/>
                      </a:solidFill>
                      <a:prstDash val="solid"/>
                      <a:round/>
                      <a:headEnd type="none" w="med" len="med"/>
                      <a:tailEnd type="none" w="med" len="med"/>
                    </a:lnB>
                  </a:tcPr>
                </a:tc>
                <a:tc gridSpan="2">
                  <a:txBody>
                    <a:bodyPr/>
                    <a:lstStyle/>
                    <a:p>
                      <a:r>
                        <a:rPr lang="fr-FR" dirty="0"/>
                        <a:t>Actif (créance)</a:t>
                      </a:r>
                    </a:p>
                  </a:txBody>
                  <a:tcPr>
                    <a:lnB w="28575" cap="flat" cmpd="sng" algn="ctr">
                      <a:solidFill>
                        <a:schemeClr val="tx1"/>
                      </a:solidFill>
                      <a:prstDash val="solid"/>
                      <a:round/>
                      <a:headEnd type="none" w="med" len="med"/>
                      <a:tailEnd type="none" w="med" len="med"/>
                    </a:lnB>
                  </a:tcPr>
                </a:tc>
                <a:tc hMerge="1">
                  <a:txBody>
                    <a:bodyPr/>
                    <a:lstStyle/>
                    <a:p>
                      <a:endParaRPr lang="fr-FR"/>
                    </a:p>
                  </a:txBody>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Passif</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Produit</a:t>
                      </a:r>
                    </a:p>
                  </a:txBody>
                  <a:tcPr>
                    <a:lnB w="28575" cap="flat" cmpd="sng" algn="ctr">
                      <a:solidFill>
                        <a:schemeClr val="tx1"/>
                      </a:solidFill>
                      <a:prstDash val="solid"/>
                      <a:round/>
                      <a:headEnd type="none" w="med" len="med"/>
                      <a:tailEnd type="none" w="med" len="med"/>
                    </a:lnB>
                  </a:tcPr>
                </a:tc>
                <a:tc>
                  <a:txBody>
                    <a:bodyPr/>
                    <a:lstStyle/>
                    <a:p>
                      <a:endParaRPr lang="fr-FR" dirty="0"/>
                    </a:p>
                  </a:txBody>
                  <a:tcPr>
                    <a:lnB w="28575" cap="flat" cmpd="sng" algn="ctr">
                      <a:solidFill>
                        <a:schemeClr val="tx1"/>
                      </a:solidFill>
                      <a:prstDash val="solid"/>
                      <a:round/>
                      <a:headEnd type="none" w="med" len="med"/>
                      <a:tailEnd type="none" w="med" len="med"/>
                    </a:lnB>
                  </a:tcPr>
                </a:tc>
                <a:tc>
                  <a:txBody>
                    <a:bodyPr/>
                    <a:lstStyle/>
                    <a:p>
                      <a:r>
                        <a:rPr lang="fr-FR" dirty="0"/>
                        <a:t>Charge</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7060740"/>
                  </a:ext>
                </a:extLst>
              </a:tr>
              <a:tr h="370840">
                <a:tc gridSpan="9">
                  <a:txBody>
                    <a:bodyPr/>
                    <a:lstStyle/>
                    <a:p>
                      <a:r>
                        <a:rPr lang="fr-FR" dirty="0"/>
                        <a:t>D’où provient l’augmentation des réserves de 2 ?</a:t>
                      </a:r>
                    </a:p>
                  </a:txBody>
                  <a:tcP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2857244747"/>
                  </a:ext>
                </a:extLst>
              </a:tr>
              <a:tr h="370840">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Du résultat bénéficiaire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35451440"/>
                  </a:ext>
                </a:extLst>
              </a:tr>
              <a:tr h="370840">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Ici</a:t>
                      </a:r>
                      <a:r>
                        <a:rPr lang="fr-FR" baseline="0" dirty="0"/>
                        <a:t> nous simplifions la réalité en mettant le bénéfice en réserves. Plutôt que la bascule en réserve, que peuvent décider de faire les actionnaires du bénéfice ? </a:t>
                      </a:r>
                      <a:endParaRPr lang="fr-FR"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685372687"/>
                  </a:ext>
                </a:extLst>
              </a:tr>
              <a:tr h="370840">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Distribution</a:t>
                      </a:r>
                      <a:r>
                        <a:rPr lang="fr-FR" baseline="0" dirty="0"/>
                        <a:t> sous forme de dividende. Cette distribution entraine un décaissement (sortie d’argent de l’entreprise vers les actionnaires). Cela affaiblirait ici la trésorerie de l’entreprise qui n’est pas très élevée (2). </a:t>
                      </a:r>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907328572"/>
                  </a:ext>
                </a:extLst>
              </a:tr>
              <a:tr h="370840">
                <a:tc gridSpan="9">
                  <a:txBody>
                    <a:bodyPr/>
                    <a:lstStyle/>
                    <a:p>
                      <a:r>
                        <a:rPr lang="fr-FR" dirty="0"/>
                        <a:t>Expliquez l’évolution de la dette fournisseur</a:t>
                      </a:r>
                      <a:r>
                        <a:rPr lang="fr-FR" baseline="0" dirty="0"/>
                        <a:t> aux trois dates suivantes</a:t>
                      </a:r>
                      <a:endParaRPr lang="fr-FR" dirty="0"/>
                    </a:p>
                  </a:txBody>
                  <a:tcPr>
                    <a:lnT w="28575" cap="flat" cmpd="sng" algn="ctr">
                      <a:solidFill>
                        <a:schemeClr val="tx1"/>
                      </a:solidFill>
                      <a:prstDash val="solid"/>
                      <a:round/>
                      <a:headEnd type="none" w="med" len="med"/>
                      <a:tailEnd type="none" w="med" len="med"/>
                    </a:lnT>
                    <a:solidFill>
                      <a:schemeClr val="bg1">
                        <a:lumMod val="95000"/>
                      </a:schemeClr>
                    </a:solidFill>
                  </a:tcPr>
                </a:tc>
                <a:tc hMerge="1">
                  <a:txBody>
                    <a:bodyPr/>
                    <a:lstStyle/>
                    <a:p>
                      <a:endParaRPr lang="fr-FR" dirty="0"/>
                    </a:p>
                  </a:txBody>
                  <a:tcPr/>
                </a:tc>
                <a:tc hMerge="1">
                  <a:txBody>
                    <a:bodyPr/>
                    <a:lstStyle/>
                    <a:p>
                      <a:endParaRPr lang="fr-F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63081060"/>
                  </a:ext>
                </a:extLst>
              </a:tr>
              <a:tr h="123613">
                <a:tc gridSpan="2">
                  <a:txBody>
                    <a:bodyPr/>
                    <a:lstStyle/>
                    <a:p>
                      <a:r>
                        <a:rPr lang="fr-FR" dirty="0"/>
                        <a:t>01/01</a:t>
                      </a:r>
                    </a:p>
                  </a:txBody>
                  <a:tcPr/>
                </a:tc>
                <a:tc hMerge="1">
                  <a:txBody>
                    <a:bodyPr/>
                    <a:lstStyle/>
                    <a:p>
                      <a:endParaRPr lang="fr-FR" dirty="0"/>
                    </a:p>
                  </a:txBody>
                  <a:tcPr/>
                </a:tc>
                <a:tc gridSpan="7">
                  <a:txBody>
                    <a:bodyPr/>
                    <a:lstStyle/>
                    <a:p>
                      <a:r>
                        <a:rPr lang="fr-FR" dirty="0"/>
                        <a:t>Augmentation de la dette</a:t>
                      </a: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19413747"/>
                  </a:ext>
                </a:extLst>
              </a:tr>
              <a:tr h="242147">
                <a:tc gridSpan="2">
                  <a:txBody>
                    <a:bodyPr/>
                    <a:lstStyle/>
                    <a:p>
                      <a:r>
                        <a:rPr lang="fr-FR" dirty="0"/>
                        <a:t>01/03</a:t>
                      </a:r>
                    </a:p>
                  </a:txBody>
                  <a:tcPr/>
                </a:tc>
                <a:tc hMerge="1">
                  <a:txBody>
                    <a:bodyPr/>
                    <a:lstStyle/>
                    <a:p>
                      <a:endParaRPr lang="fr-FR"/>
                    </a:p>
                  </a:txBody>
                  <a:tcPr/>
                </a:tc>
                <a:tc gridSpan="7">
                  <a:txBody>
                    <a:bodyPr/>
                    <a:lstStyle/>
                    <a:p>
                      <a:r>
                        <a:rPr lang="fr-FR" dirty="0"/>
                        <a:t>Diminution de la dette</a:t>
                      </a: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81524172"/>
                  </a:ext>
                </a:extLst>
              </a:tr>
              <a:tr h="123613">
                <a:tc gridSpan="2">
                  <a:txBody>
                    <a:bodyPr/>
                    <a:lstStyle/>
                    <a:p>
                      <a:r>
                        <a:rPr lang="fr-FR" dirty="0"/>
                        <a:t>31/12</a:t>
                      </a:r>
                    </a:p>
                  </a:txBody>
                  <a:tcPr/>
                </a:tc>
                <a:tc hMerge="1">
                  <a:txBody>
                    <a:bodyPr/>
                    <a:lstStyle/>
                    <a:p>
                      <a:endParaRPr lang="fr-FR"/>
                    </a:p>
                  </a:txBody>
                  <a:tcPr/>
                </a:tc>
                <a:tc gridSpan="7">
                  <a:txBody>
                    <a:bodyPr/>
                    <a:lstStyle/>
                    <a:p>
                      <a:r>
                        <a:rPr lang="fr-FR" dirty="0"/>
                        <a:t> 0 = Aucune dette restant à payer</a:t>
                      </a: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90524854"/>
                  </a:ext>
                </a:extLst>
              </a:tr>
            </a:tbl>
          </a:graphicData>
        </a:graphic>
      </p:graphicFrame>
    </p:spTree>
    <p:extLst>
      <p:ext uri="{BB962C8B-B14F-4D97-AF65-F5344CB8AC3E}">
        <p14:creationId xmlns:p14="http://schemas.microsoft.com/office/powerpoint/2010/main" val="933927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Création de l’entreprise (01/01)</a:t>
            </a:r>
          </a:p>
        </p:txBody>
      </p:sp>
      <p:graphicFrame>
        <p:nvGraphicFramePr>
          <p:cNvPr id="3" name="Tableau 2"/>
          <p:cNvGraphicFramePr>
            <a:graphicFrameLocks noGrp="1"/>
          </p:cNvGraphicFramePr>
          <p:nvPr>
            <p:extLst>
              <p:ext uri="{D42A27DB-BD31-4B8C-83A1-F6EECF244321}">
                <p14:modId xmlns:p14="http://schemas.microsoft.com/office/powerpoint/2010/main" val="2795560437"/>
              </p:ext>
            </p:extLst>
          </p:nvPr>
        </p:nvGraphicFramePr>
        <p:xfrm>
          <a:off x="318655" y="1046984"/>
          <a:ext cx="6490855" cy="21488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Date</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11191">
                <a:tc>
                  <a:txBody>
                    <a:bodyPr/>
                    <a:lstStyle/>
                    <a:p>
                      <a:endParaRPr lang="fr-FR" sz="2800" dirty="0"/>
                    </a:p>
                  </a:txBody>
                  <a:tcPr/>
                </a:tc>
                <a:tc>
                  <a:txBody>
                    <a:bodyPr/>
                    <a:lstStyle/>
                    <a:p>
                      <a:pPr algn="ctr"/>
                      <a:endParaRPr lang="fr-FR" sz="2800" dirty="0">
                        <a:solidFill>
                          <a:schemeClr val="accent4"/>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algn="ctr"/>
                      <a:endParaRPr lang="fr-FR" sz="2800" dirty="0">
                        <a:solidFill>
                          <a:schemeClr val="accent2">
                            <a:lumMod val="75000"/>
                          </a:schemeClr>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sp>
        <p:nvSpPr>
          <p:cNvPr id="9" name="Rectangle à coins arrondis 8"/>
          <p:cNvSpPr/>
          <p:nvPr/>
        </p:nvSpPr>
        <p:spPr>
          <a:xfrm>
            <a:off x="7267073" y="1340278"/>
            <a:ext cx="4768881" cy="1333649"/>
          </a:xfrm>
          <a:prstGeom prst="roundRect">
            <a:avLst/>
          </a:prstGeom>
          <a:solidFill>
            <a:srgbClr val="EA51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L’actionnaire investit 4 unités monétaires au démarrage de son entreprise.</a:t>
            </a:r>
          </a:p>
        </p:txBody>
      </p:sp>
      <p:graphicFrame>
        <p:nvGraphicFramePr>
          <p:cNvPr id="10" name="Tableau 9"/>
          <p:cNvGraphicFramePr>
            <a:graphicFrameLocks noGrp="1"/>
          </p:cNvGraphicFramePr>
          <p:nvPr>
            <p:extLst>
              <p:ext uri="{D42A27DB-BD31-4B8C-83A1-F6EECF244321}">
                <p14:modId xmlns:p14="http://schemas.microsoft.com/office/powerpoint/2010/main" val="670229073"/>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1106556155"/>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8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4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4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8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dirty="0">
                        <a:solidFill>
                          <a:schemeClr val="accent4"/>
                        </a:solidFill>
                      </a:endParaRPr>
                    </a:p>
                  </a:txBody>
                  <a:tcPr/>
                </a:tc>
                <a:tc>
                  <a:txBody>
                    <a:bodyPr/>
                    <a:lstStyle/>
                    <a:p>
                      <a:r>
                        <a:rPr lang="fr-FR" sz="1400" dirty="0"/>
                        <a:t>    Dettes fournisseur</a:t>
                      </a:r>
                    </a:p>
                  </a:txBody>
                  <a:tcPr/>
                </a:tc>
                <a:tc>
                  <a:txBody>
                    <a:bodyPr/>
                    <a:lstStyle/>
                    <a:p>
                      <a:pPr algn="ctr"/>
                      <a:endParaRPr lang="fr-FR" sz="18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pic>
        <p:nvPicPr>
          <p:cNvPr id="7"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4255" y="53455"/>
            <a:ext cx="1068987" cy="1093966"/>
          </a:xfrm>
          <a:prstGeom prst="rect">
            <a:avLst/>
          </a:prstGeom>
          <a:noFill/>
        </p:spPr>
      </p:pic>
    </p:spTree>
    <p:extLst>
      <p:ext uri="{BB962C8B-B14F-4D97-AF65-F5344CB8AC3E}">
        <p14:creationId xmlns:p14="http://schemas.microsoft.com/office/powerpoint/2010/main" val="14390014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443200"/>
            <a:ext cx="9144000" cy="2387600"/>
          </a:xfrm>
        </p:spPr>
        <p:txBody>
          <a:bodyPr/>
          <a:lstStyle/>
          <a:p>
            <a:r>
              <a:rPr lang="fr-FR" dirty="0"/>
              <a:t>A vous de jouer</a:t>
            </a:r>
          </a:p>
        </p:txBody>
      </p:sp>
      <p:sp>
        <p:nvSpPr>
          <p:cNvPr id="3" name="Sous-titre 2"/>
          <p:cNvSpPr>
            <a:spLocks noGrp="1"/>
          </p:cNvSpPr>
          <p:nvPr>
            <p:ph type="subTitle" idx="1"/>
          </p:nvPr>
        </p:nvSpPr>
        <p:spPr>
          <a:xfrm>
            <a:off x="110836" y="1722726"/>
            <a:ext cx="9144000" cy="3506999"/>
          </a:xfrm>
        </p:spPr>
        <p:txBody>
          <a:bodyPr>
            <a:normAutofit lnSpcReduction="10000"/>
          </a:bodyPr>
          <a:lstStyle/>
          <a:p>
            <a:endParaRPr lang="fr-FR" dirty="0"/>
          </a:p>
          <a:p>
            <a:endParaRPr lang="fr-FR" dirty="0"/>
          </a:p>
          <a:p>
            <a:endParaRPr lang="fr-FR" dirty="0"/>
          </a:p>
          <a:p>
            <a:pPr marL="342900" indent="-342900" algn="just">
              <a:buFontTx/>
              <a:buChar char="-"/>
            </a:pPr>
            <a:r>
              <a:rPr lang="fr-FR" dirty="0"/>
              <a:t>Découvrez les autres sources de financements</a:t>
            </a:r>
          </a:p>
          <a:p>
            <a:pPr marL="342900" indent="-342900" algn="just">
              <a:buFontTx/>
              <a:buChar char="-"/>
            </a:pPr>
            <a:r>
              <a:rPr lang="fr-FR" dirty="0"/>
              <a:t>Découvrez différentes charges </a:t>
            </a:r>
          </a:p>
          <a:p>
            <a:pPr marL="342900" indent="-342900" algn="just">
              <a:buFontTx/>
              <a:buChar char="-"/>
            </a:pPr>
            <a:endParaRPr lang="fr-FR" dirty="0"/>
          </a:p>
          <a:p>
            <a:pPr algn="just"/>
            <a:r>
              <a:rPr lang="fr-FR" dirty="0"/>
              <a:t>Passez les écritures et vérifiez si vos états financiers </a:t>
            </a:r>
          </a:p>
          <a:p>
            <a:pPr algn="just"/>
            <a:r>
              <a:rPr lang="fr-FR" dirty="0"/>
              <a:t>sont équilibrés </a:t>
            </a:r>
            <a:r>
              <a:rPr lang="fr-FR" dirty="0">
                <a:sym typeface="Wingdings" panose="05000000000000000000" pitchFamily="2" charset="2"/>
              </a:rPr>
              <a:t></a:t>
            </a:r>
            <a:endParaRPr lang="fr-FR" dirty="0"/>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3340" y="1722727"/>
            <a:ext cx="4017818" cy="4017818"/>
          </a:xfrm>
          <a:prstGeom prst="rect">
            <a:avLst/>
          </a:prstGeom>
        </p:spPr>
      </p:pic>
    </p:spTree>
    <p:extLst>
      <p:ext uri="{BB962C8B-B14F-4D97-AF65-F5344CB8AC3E}">
        <p14:creationId xmlns:p14="http://schemas.microsoft.com/office/powerpoint/2010/main" val="136744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Création de l’entreprise (corrigé)</a:t>
            </a:r>
          </a:p>
        </p:txBody>
      </p:sp>
      <p:graphicFrame>
        <p:nvGraphicFramePr>
          <p:cNvPr id="3" name="Tableau 2"/>
          <p:cNvGraphicFramePr>
            <a:graphicFrameLocks noGrp="1"/>
          </p:cNvGraphicFramePr>
          <p:nvPr>
            <p:extLst>
              <p:ext uri="{D42A27DB-BD31-4B8C-83A1-F6EECF244321}">
                <p14:modId xmlns:p14="http://schemas.microsoft.com/office/powerpoint/2010/main" val="390921737"/>
              </p:ext>
            </p:extLst>
          </p:nvPr>
        </p:nvGraphicFramePr>
        <p:xfrm>
          <a:off x="318655" y="1046984"/>
          <a:ext cx="6490855" cy="21488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r>
                        <a:rPr lang="fr-FR" dirty="0"/>
                        <a:t>01/01</a:t>
                      </a:r>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11191">
                <a:tc>
                  <a:txBody>
                    <a:bodyPr/>
                    <a:lstStyle/>
                    <a:p>
                      <a:r>
                        <a:rPr lang="fr-FR" sz="2800" dirty="0"/>
                        <a:t>Trésorerie</a:t>
                      </a:r>
                    </a:p>
                  </a:txBody>
                  <a:tcPr/>
                </a:tc>
                <a:tc>
                  <a:txBody>
                    <a:bodyPr/>
                    <a:lstStyle/>
                    <a:p>
                      <a:pPr algn="ctr"/>
                      <a:r>
                        <a:rPr lang="fr-FR" sz="2800" dirty="0">
                          <a:solidFill>
                            <a:schemeClr val="accent4"/>
                          </a:solidFill>
                        </a:rPr>
                        <a:t>4</a:t>
                      </a: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r>
                        <a:rPr lang="fr-FR" sz="2800" dirty="0"/>
                        <a:t>     Capital social</a:t>
                      </a:r>
                    </a:p>
                  </a:txBody>
                  <a:tcPr/>
                </a:tc>
                <a:tc>
                  <a:txBody>
                    <a:bodyPr/>
                    <a:lstStyle/>
                    <a:p>
                      <a:pPr algn="ctr"/>
                      <a:endParaRPr lang="fr-FR" sz="2800" dirty="0"/>
                    </a:p>
                  </a:txBody>
                  <a:tcPr/>
                </a:tc>
                <a:tc>
                  <a:txBody>
                    <a:bodyPr/>
                    <a:lstStyle/>
                    <a:p>
                      <a:pPr algn="ctr"/>
                      <a:r>
                        <a:rPr lang="fr-FR" sz="2800" dirty="0">
                          <a:solidFill>
                            <a:schemeClr val="accent2">
                              <a:lumMod val="75000"/>
                            </a:schemeClr>
                          </a:solidFill>
                        </a:rPr>
                        <a:t>4</a:t>
                      </a:r>
                    </a:p>
                  </a:txBody>
                  <a:tcPr/>
                </a:tc>
                <a:extLst>
                  <a:ext uri="{0D108BD9-81ED-4DB2-BD59-A6C34878D82A}">
                    <a16:rowId xmlns:a16="http://schemas.microsoft.com/office/drawing/2014/main" val="1262906119"/>
                  </a:ext>
                </a:extLst>
              </a:tr>
              <a:tr h="370840">
                <a:tc gridSpan="3">
                  <a:txBody>
                    <a:bodyPr/>
                    <a:lstStyle/>
                    <a:p>
                      <a:pPr algn="ctr"/>
                      <a:r>
                        <a:rPr lang="fr-FR" dirty="0"/>
                        <a:t>Apport</a:t>
                      </a:r>
                      <a:r>
                        <a:rPr lang="fr-FR" baseline="0" dirty="0"/>
                        <a:t> des fonds par actionnaire</a:t>
                      </a: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10" name="Tableau 9"/>
          <p:cNvGraphicFramePr>
            <a:graphicFrameLocks noGrp="1"/>
          </p:cNvGraphicFramePr>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3877049162"/>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4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4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4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4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endParaRPr lang="fr-FR" sz="1400" dirty="0"/>
                    </a:p>
                  </a:txBody>
                  <a:tcPr/>
                </a:tc>
                <a:extLst>
                  <a:ext uri="{0D108BD9-81ED-4DB2-BD59-A6C34878D82A}">
                    <a16:rowId xmlns:a16="http://schemas.microsoft.com/office/drawing/2014/main" val="3789537937"/>
                  </a:ext>
                </a:extLst>
              </a:tr>
              <a:tr h="189911">
                <a:tc>
                  <a:txBody>
                    <a:bodyPr/>
                    <a:lstStyle/>
                    <a:p>
                      <a:r>
                        <a:rPr lang="fr-FR" sz="1400" dirty="0"/>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accent4"/>
                          </a:solidFill>
                        </a:rPr>
                        <a:t>+4</a:t>
                      </a:r>
                    </a:p>
                  </a:txBody>
                  <a:tcPr/>
                </a:tc>
                <a:tc>
                  <a:txBody>
                    <a:bodyPr/>
                    <a:lstStyle/>
                    <a:p>
                      <a:r>
                        <a:rPr lang="fr-FR" sz="1400" dirty="0"/>
                        <a:t>    Dettes fournisseur</a:t>
                      </a:r>
                    </a:p>
                  </a:txBody>
                  <a:tcPr/>
                </a:tc>
                <a:tc>
                  <a:txBody>
                    <a:bodyPr/>
                    <a:lstStyle/>
                    <a:p>
                      <a:pPr algn="ctr"/>
                      <a:endParaRPr lang="fr-FR" sz="14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7" name="Rectangle à coins arrondis 6"/>
          <p:cNvSpPr/>
          <p:nvPr/>
        </p:nvSpPr>
        <p:spPr>
          <a:xfrm>
            <a:off x="7267074" y="1340278"/>
            <a:ext cx="4448038" cy="1375374"/>
          </a:xfrm>
          <a:prstGeom prst="roundRect">
            <a:avLst/>
          </a:prstGeom>
          <a:solidFill>
            <a:srgbClr val="EA515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L’actionnaire investit 4 unités monétaires au démarrage de son entreprise.</a:t>
            </a:r>
          </a:p>
        </p:txBody>
      </p:sp>
      <p:pic>
        <p:nvPicPr>
          <p:cNvPr id="8" name="Imag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34255" y="53455"/>
            <a:ext cx="1068987" cy="1093966"/>
          </a:xfrm>
          <a:prstGeom prst="rect">
            <a:avLst/>
          </a:prstGeom>
          <a:noFill/>
        </p:spPr>
      </p:pic>
      <p:sp>
        <p:nvSpPr>
          <p:cNvPr id="4" name="Flèche courbée vers la droite 3"/>
          <p:cNvSpPr/>
          <p:nvPr/>
        </p:nvSpPr>
        <p:spPr>
          <a:xfrm rot="19509431">
            <a:off x="5298619" y="2001366"/>
            <a:ext cx="1200524" cy="5164998"/>
          </a:xfrm>
          <a:prstGeom prst="curvedRightArrow">
            <a:avLst>
              <a:gd name="adj1" fmla="val 15234"/>
              <a:gd name="adj2" fmla="val 21781"/>
              <a:gd name="adj3" fmla="val 39917"/>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Flèche courbée vers la droite 11"/>
          <p:cNvSpPr/>
          <p:nvPr/>
        </p:nvSpPr>
        <p:spPr>
          <a:xfrm rot="17491813">
            <a:off x="8062293" y="1415050"/>
            <a:ext cx="1200524" cy="5919969"/>
          </a:xfrm>
          <a:prstGeom prst="curvedRightArrow">
            <a:avLst>
              <a:gd name="adj1" fmla="val 15234"/>
              <a:gd name="adj2" fmla="val 21781"/>
              <a:gd name="adj3" fmla="val 39917"/>
            </a:avLst>
          </a:prstGeom>
          <a:solidFill>
            <a:srgbClr val="A8803A"/>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567037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dirty="0"/>
              <a:t>Achat de moutarde - 15/01</a:t>
            </a:r>
          </a:p>
        </p:txBody>
      </p:sp>
      <p:graphicFrame>
        <p:nvGraphicFramePr>
          <p:cNvPr id="3" name="Tableau 2"/>
          <p:cNvGraphicFramePr>
            <a:graphicFrameLocks noGrp="1"/>
          </p:cNvGraphicFramePr>
          <p:nvPr>
            <p:extLst>
              <p:ext uri="{D42A27DB-BD31-4B8C-83A1-F6EECF244321}">
                <p14:modId xmlns:p14="http://schemas.microsoft.com/office/powerpoint/2010/main" val="697483235"/>
              </p:ext>
            </p:extLst>
          </p:nvPr>
        </p:nvGraphicFramePr>
        <p:xfrm>
          <a:off x="318655" y="1046984"/>
          <a:ext cx="6490855" cy="2148840"/>
        </p:xfrm>
        <a:graphic>
          <a:graphicData uri="http://schemas.openxmlformats.org/drawingml/2006/table">
            <a:tbl>
              <a:tblPr firstRow="1" bandRow="1">
                <a:tableStyleId>{5940675A-B579-460E-94D1-54222C63F5DA}</a:tableStyleId>
              </a:tblPr>
              <a:tblGrid>
                <a:gridCol w="4260273">
                  <a:extLst>
                    <a:ext uri="{9D8B030D-6E8A-4147-A177-3AD203B41FA5}">
                      <a16:colId xmlns:a16="http://schemas.microsoft.com/office/drawing/2014/main" val="2859949339"/>
                    </a:ext>
                  </a:extLst>
                </a:gridCol>
                <a:gridCol w="1039091">
                  <a:extLst>
                    <a:ext uri="{9D8B030D-6E8A-4147-A177-3AD203B41FA5}">
                      <a16:colId xmlns:a16="http://schemas.microsoft.com/office/drawing/2014/main" val="2509306587"/>
                    </a:ext>
                  </a:extLst>
                </a:gridCol>
                <a:gridCol w="1191491">
                  <a:extLst>
                    <a:ext uri="{9D8B030D-6E8A-4147-A177-3AD203B41FA5}">
                      <a16:colId xmlns:a16="http://schemas.microsoft.com/office/drawing/2014/main" val="449980353"/>
                    </a:ext>
                  </a:extLst>
                </a:gridCol>
              </a:tblGrid>
              <a:tr h="370840">
                <a:tc gridSpan="3">
                  <a:txBody>
                    <a:bodyPr/>
                    <a:lstStyle/>
                    <a:p>
                      <a:pPr algn="ctr"/>
                      <a:endParaRPr lang="fr-FR" dirty="0"/>
                    </a:p>
                  </a:txBody>
                  <a:tcPr>
                    <a:solidFill>
                      <a:schemeClr val="bg1">
                        <a:lumMod val="95000"/>
                      </a:schemeClr>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067193553"/>
                  </a:ext>
                </a:extLst>
              </a:tr>
              <a:tr h="370840">
                <a:tc>
                  <a:txBody>
                    <a:bodyPr/>
                    <a:lstStyle/>
                    <a:p>
                      <a:endParaRPr lang="fr-FR" dirty="0"/>
                    </a:p>
                  </a:txBody>
                  <a:tcPr/>
                </a:tc>
                <a:tc>
                  <a:txBody>
                    <a:bodyPr/>
                    <a:lstStyle/>
                    <a:p>
                      <a:pPr algn="ctr"/>
                      <a:r>
                        <a:rPr lang="fr-FR" dirty="0"/>
                        <a:t>Débit</a:t>
                      </a:r>
                    </a:p>
                  </a:txBody>
                  <a:tcPr/>
                </a:tc>
                <a:tc>
                  <a:txBody>
                    <a:bodyPr/>
                    <a:lstStyle/>
                    <a:p>
                      <a:pPr algn="ctr"/>
                      <a:r>
                        <a:rPr lang="fr-FR" dirty="0"/>
                        <a:t>Crédit</a:t>
                      </a:r>
                    </a:p>
                  </a:txBody>
                  <a:tcPr/>
                </a:tc>
                <a:extLst>
                  <a:ext uri="{0D108BD9-81ED-4DB2-BD59-A6C34878D82A}">
                    <a16:rowId xmlns:a16="http://schemas.microsoft.com/office/drawing/2014/main" val="650671"/>
                  </a:ext>
                </a:extLst>
              </a:tr>
              <a:tr h="511191">
                <a:tc>
                  <a:txBody>
                    <a:bodyPr/>
                    <a:lstStyle/>
                    <a:p>
                      <a:endParaRPr lang="fr-FR" sz="2800" dirty="0"/>
                    </a:p>
                  </a:txBody>
                  <a:tcPr/>
                </a:tc>
                <a:tc>
                  <a:txBody>
                    <a:bodyPr/>
                    <a:lstStyle/>
                    <a:p>
                      <a:pPr algn="ctr"/>
                      <a:endParaRPr lang="fr-FR" sz="2800" dirty="0">
                        <a:solidFill>
                          <a:srgbClr val="FF0000"/>
                        </a:solidFill>
                      </a:endParaRPr>
                    </a:p>
                  </a:txBody>
                  <a:tcPr/>
                </a:tc>
                <a:tc>
                  <a:txBody>
                    <a:bodyPr/>
                    <a:lstStyle/>
                    <a:p>
                      <a:pPr algn="ctr"/>
                      <a:endParaRPr lang="fr-FR" sz="2800" dirty="0"/>
                    </a:p>
                  </a:txBody>
                  <a:tcPr/>
                </a:tc>
                <a:extLst>
                  <a:ext uri="{0D108BD9-81ED-4DB2-BD59-A6C34878D82A}">
                    <a16:rowId xmlns:a16="http://schemas.microsoft.com/office/drawing/2014/main" val="3966562314"/>
                  </a:ext>
                </a:extLst>
              </a:tr>
              <a:tr h="370840">
                <a:tc>
                  <a:txBody>
                    <a:bodyPr/>
                    <a:lstStyle/>
                    <a:p>
                      <a:endParaRPr lang="fr-FR" sz="2800" dirty="0"/>
                    </a:p>
                  </a:txBody>
                  <a:tcPr/>
                </a:tc>
                <a:tc>
                  <a:txBody>
                    <a:bodyPr/>
                    <a:lstStyle/>
                    <a:p>
                      <a:pPr algn="ctr"/>
                      <a:endParaRPr lang="fr-FR" sz="2800" dirty="0"/>
                    </a:p>
                  </a:txBody>
                  <a:tcPr/>
                </a:tc>
                <a:tc>
                  <a:txBody>
                    <a:bodyPr/>
                    <a:lstStyle/>
                    <a:p>
                      <a:pPr algn="ctr"/>
                      <a:endParaRPr lang="fr-FR" sz="2800" dirty="0">
                        <a:solidFill>
                          <a:srgbClr val="FFC000"/>
                        </a:solidFill>
                      </a:endParaRPr>
                    </a:p>
                  </a:txBody>
                  <a:tcPr/>
                </a:tc>
                <a:extLst>
                  <a:ext uri="{0D108BD9-81ED-4DB2-BD59-A6C34878D82A}">
                    <a16:rowId xmlns:a16="http://schemas.microsoft.com/office/drawing/2014/main" val="1262906119"/>
                  </a:ext>
                </a:extLst>
              </a:tr>
              <a:tr h="370840">
                <a:tc gridSpan="3">
                  <a:txBody>
                    <a:bodyPr/>
                    <a:lstStyle/>
                    <a:p>
                      <a:pPr algn="ct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3832699475"/>
                  </a:ext>
                </a:extLst>
              </a:tr>
            </a:tbl>
          </a:graphicData>
        </a:graphic>
      </p:graphicFrame>
      <p:graphicFrame>
        <p:nvGraphicFramePr>
          <p:cNvPr id="10" name="Tableau 9"/>
          <p:cNvGraphicFramePr>
            <a:graphicFrameLocks noGrp="1"/>
          </p:cNvGraphicFramePr>
          <p:nvPr>
            <p:extLst>
              <p:ext uri="{D42A27DB-BD31-4B8C-83A1-F6EECF244321}">
                <p14:modId xmlns:p14="http://schemas.microsoft.com/office/powerpoint/2010/main" val="3543763235"/>
              </p:ext>
            </p:extLst>
          </p:nvPr>
        </p:nvGraphicFramePr>
        <p:xfrm>
          <a:off x="495119" y="3994278"/>
          <a:ext cx="4742872" cy="2072640"/>
        </p:xfrm>
        <a:graphic>
          <a:graphicData uri="http://schemas.openxmlformats.org/drawingml/2006/table">
            <a:tbl>
              <a:tblPr firstRow="1" bandRow="1">
                <a:tableStyleId>{5C22544A-7EE6-4342-B048-85BDC9FD1C3A}</a:tableStyleId>
              </a:tblPr>
              <a:tblGrid>
                <a:gridCol w="3362198">
                  <a:extLst>
                    <a:ext uri="{9D8B030D-6E8A-4147-A177-3AD203B41FA5}">
                      <a16:colId xmlns:a16="http://schemas.microsoft.com/office/drawing/2014/main" val="1382463648"/>
                    </a:ext>
                  </a:extLst>
                </a:gridCol>
                <a:gridCol w="1380674">
                  <a:extLst>
                    <a:ext uri="{9D8B030D-6E8A-4147-A177-3AD203B41FA5}">
                      <a16:colId xmlns:a16="http://schemas.microsoft.com/office/drawing/2014/main" val="2787310447"/>
                    </a:ext>
                  </a:extLst>
                </a:gridCol>
              </a:tblGrid>
              <a:tr h="509405">
                <a:tc gridSpan="2">
                  <a:txBody>
                    <a:bodyPr/>
                    <a:lstStyle/>
                    <a:p>
                      <a:pPr algn="ctr"/>
                      <a:r>
                        <a:rPr lang="fr-FR" sz="2800" dirty="0"/>
                        <a:t>Compte de résultat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803A"/>
                    </a:solidFill>
                  </a:tcPr>
                </a:tc>
                <a:tc hMerge="1">
                  <a:txBody>
                    <a:bodyPr/>
                    <a:lstStyle/>
                    <a:p>
                      <a:endParaRPr lang="fr-FR" dirty="0"/>
                    </a:p>
                  </a:txBody>
                  <a:tcPr/>
                </a:tc>
                <a:extLst>
                  <a:ext uri="{0D108BD9-81ED-4DB2-BD59-A6C34878D82A}">
                    <a16:rowId xmlns:a16="http://schemas.microsoft.com/office/drawing/2014/main" val="2530557942"/>
                  </a:ext>
                </a:extLst>
              </a:tr>
              <a:tr h="370840">
                <a:tc>
                  <a:txBody>
                    <a:bodyPr/>
                    <a:lstStyle/>
                    <a:p>
                      <a:r>
                        <a:rPr lang="fr-FR" sz="2800" dirty="0"/>
                        <a:t>Produits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8816439"/>
                  </a:ext>
                </a:extLst>
              </a:tr>
              <a:tr h="370840">
                <a:tc>
                  <a:txBody>
                    <a:bodyPr/>
                    <a:lstStyle/>
                    <a:p>
                      <a:r>
                        <a:rPr lang="fr-FR" sz="2800" dirty="0"/>
                        <a:t> - Charges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4447480"/>
                  </a:ext>
                </a:extLst>
              </a:tr>
              <a:tr h="370840">
                <a:tc>
                  <a:txBody>
                    <a:bodyPr/>
                    <a:lstStyle/>
                    <a:p>
                      <a:r>
                        <a:rPr lang="fr-FR" sz="2800" b="1" dirty="0">
                          <a:solidFill>
                            <a:schemeClr val="tx1"/>
                          </a:solidFill>
                        </a:rPr>
                        <a:t>=</a:t>
                      </a:r>
                      <a:r>
                        <a:rPr lang="fr-FR" sz="2800" b="1" baseline="0" dirty="0">
                          <a:solidFill>
                            <a:schemeClr val="tx1"/>
                          </a:solidFill>
                        </a:rPr>
                        <a:t> Résultat</a:t>
                      </a:r>
                      <a:endParaRPr lang="fr-FR" sz="28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6879908"/>
                  </a:ext>
                </a:extLst>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3735970485"/>
              </p:ext>
            </p:extLst>
          </p:nvPr>
        </p:nvGraphicFramePr>
        <p:xfrm>
          <a:off x="5434264" y="3210539"/>
          <a:ext cx="6601691" cy="3596640"/>
        </p:xfrm>
        <a:graphic>
          <a:graphicData uri="http://schemas.openxmlformats.org/drawingml/2006/table">
            <a:tbl>
              <a:tblPr firstRow="1" bandRow="1">
                <a:tableStyleId>{5940675A-B579-460E-94D1-54222C63F5DA}</a:tableStyleId>
              </a:tblPr>
              <a:tblGrid>
                <a:gridCol w="1835728">
                  <a:extLst>
                    <a:ext uri="{9D8B030D-6E8A-4147-A177-3AD203B41FA5}">
                      <a16:colId xmlns:a16="http://schemas.microsoft.com/office/drawing/2014/main" val="2677520285"/>
                    </a:ext>
                  </a:extLst>
                </a:gridCol>
                <a:gridCol w="1537855">
                  <a:extLst>
                    <a:ext uri="{9D8B030D-6E8A-4147-A177-3AD203B41FA5}">
                      <a16:colId xmlns:a16="http://schemas.microsoft.com/office/drawing/2014/main" val="1307265244"/>
                    </a:ext>
                  </a:extLst>
                </a:gridCol>
                <a:gridCol w="2433256">
                  <a:extLst>
                    <a:ext uri="{9D8B030D-6E8A-4147-A177-3AD203B41FA5}">
                      <a16:colId xmlns:a16="http://schemas.microsoft.com/office/drawing/2014/main" val="1382463648"/>
                    </a:ext>
                  </a:extLst>
                </a:gridCol>
                <a:gridCol w="794852">
                  <a:extLst>
                    <a:ext uri="{9D8B030D-6E8A-4147-A177-3AD203B41FA5}">
                      <a16:colId xmlns:a16="http://schemas.microsoft.com/office/drawing/2014/main" val="2787310447"/>
                    </a:ext>
                  </a:extLst>
                </a:gridCol>
              </a:tblGrid>
              <a:tr h="148348">
                <a:tc gridSpan="4">
                  <a:txBody>
                    <a:bodyPr/>
                    <a:lstStyle/>
                    <a:p>
                      <a:pPr algn="ctr"/>
                      <a:r>
                        <a:rPr lang="fr-FR" sz="2800" b="1" kern="1200" dirty="0">
                          <a:solidFill>
                            <a:schemeClr val="bg1"/>
                          </a:solidFill>
                          <a:latin typeface="+mn-lt"/>
                          <a:ea typeface="+mn-ea"/>
                          <a:cs typeface="+mn-cs"/>
                        </a:rPr>
                        <a:t>Bilan</a:t>
                      </a:r>
                    </a:p>
                  </a:txBody>
                  <a:tcPr>
                    <a:solidFill>
                      <a:srgbClr val="A8803A"/>
                    </a:solidFill>
                  </a:tcPr>
                </a:tc>
                <a:tc hMerge="1">
                  <a:txBody>
                    <a:bodyPr/>
                    <a:lstStyle/>
                    <a:p>
                      <a:pPr algn="ctr"/>
                      <a:endParaRPr lang="fr-FR" dirty="0"/>
                    </a:p>
                  </a:txBody>
                  <a:tcPr/>
                </a:tc>
                <a:tc hMerge="1">
                  <a:txBody>
                    <a:bodyPr/>
                    <a:lstStyle/>
                    <a:p>
                      <a:pPr algn="ctr"/>
                      <a:endParaRPr lang="fr-FR" dirty="0"/>
                    </a:p>
                  </a:txBody>
                  <a:tcPr/>
                </a:tc>
                <a:tc hMerge="1">
                  <a:txBody>
                    <a:bodyPr/>
                    <a:lstStyle/>
                    <a:p>
                      <a:endParaRPr lang="fr-FR" dirty="0"/>
                    </a:p>
                  </a:txBody>
                  <a:tcPr/>
                </a:tc>
                <a:extLst>
                  <a:ext uri="{0D108BD9-81ED-4DB2-BD59-A6C34878D82A}">
                    <a16:rowId xmlns:a16="http://schemas.microsoft.com/office/drawing/2014/main" val="2530557942"/>
                  </a:ext>
                </a:extLst>
              </a:tr>
              <a:tr h="0">
                <a:tc gridSpan="2">
                  <a:txBody>
                    <a:bodyPr/>
                    <a:lstStyle/>
                    <a:p>
                      <a:pPr algn="ctr"/>
                      <a:r>
                        <a:rPr lang="fr-FR" sz="2800" kern="1200" dirty="0">
                          <a:solidFill>
                            <a:schemeClr val="tx1"/>
                          </a:solidFill>
                          <a:latin typeface="+mn-lt"/>
                          <a:ea typeface="+mn-ea"/>
                          <a:cs typeface="+mn-cs"/>
                        </a:rPr>
                        <a:t>Actif</a:t>
                      </a:r>
                    </a:p>
                  </a:txBody>
                  <a:tcPr/>
                </a:tc>
                <a:tc hMerge="1">
                  <a:txBody>
                    <a:bodyPr/>
                    <a:lstStyle/>
                    <a:p>
                      <a:endParaRPr lang="fr-FR" sz="1400" dirty="0"/>
                    </a:p>
                  </a:txBody>
                  <a:tcPr/>
                </a:tc>
                <a:tc gridSpan="2">
                  <a:txBody>
                    <a:bodyPr/>
                    <a:lstStyle/>
                    <a:p>
                      <a:pPr algn="ctr"/>
                      <a:r>
                        <a:rPr lang="fr-FR" sz="2800" kern="1200" dirty="0">
                          <a:solidFill>
                            <a:schemeClr val="tx1"/>
                          </a:solidFill>
                          <a:latin typeface="+mn-lt"/>
                          <a:ea typeface="+mn-ea"/>
                          <a:cs typeface="+mn-cs"/>
                        </a:rPr>
                        <a:t>Passif</a:t>
                      </a:r>
                    </a:p>
                  </a:txBody>
                  <a:tcPr/>
                </a:tc>
                <a:tc hMerge="1">
                  <a:txBody>
                    <a:bodyPr/>
                    <a:lstStyle/>
                    <a:p>
                      <a:endParaRPr lang="fr-FR" dirty="0"/>
                    </a:p>
                  </a:txBody>
                  <a:tcPr/>
                </a:tc>
                <a:extLst>
                  <a:ext uri="{0D108BD9-81ED-4DB2-BD59-A6C34878D82A}">
                    <a16:rowId xmlns:a16="http://schemas.microsoft.com/office/drawing/2014/main" val="2308816439"/>
                  </a:ext>
                </a:extLst>
              </a:tr>
              <a:tr h="189911">
                <a:tc>
                  <a:txBody>
                    <a:bodyPr/>
                    <a:lstStyle/>
                    <a:p>
                      <a:r>
                        <a:rPr lang="fr-FR" sz="1800" b="1" dirty="0"/>
                        <a:t>Actif immobilisé</a:t>
                      </a:r>
                    </a:p>
                  </a:txBody>
                  <a:tcPr/>
                </a:tc>
                <a:tc>
                  <a:txBody>
                    <a:bodyPr/>
                    <a:lstStyle/>
                    <a:p>
                      <a:endParaRPr lang="fr-FR"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t> </a:t>
                      </a:r>
                      <a:r>
                        <a:rPr lang="fr-FR" sz="1800" b="1" dirty="0"/>
                        <a:t>Capitaux propres</a:t>
                      </a:r>
                    </a:p>
                  </a:txBody>
                  <a:tcPr/>
                </a:tc>
                <a:tc>
                  <a:txBody>
                    <a:bodyPr/>
                    <a:lstStyle/>
                    <a:p>
                      <a:pPr algn="ctr"/>
                      <a:endParaRPr lang="fr-FR" sz="1400" dirty="0"/>
                    </a:p>
                  </a:txBody>
                  <a:tcPr/>
                </a:tc>
                <a:extLst>
                  <a:ext uri="{0D108BD9-81ED-4DB2-BD59-A6C34878D82A}">
                    <a16:rowId xmlns:a16="http://schemas.microsoft.com/office/drawing/2014/main" val="1364447480"/>
                  </a:ext>
                </a:extLst>
              </a:tr>
              <a:tr h="189911">
                <a:tc>
                  <a:txBody>
                    <a:bodyPr/>
                    <a:lstStyle/>
                    <a:p>
                      <a:r>
                        <a:rPr lang="fr-FR" sz="1400" dirty="0"/>
                        <a:t>Immobilisation</a:t>
                      </a:r>
                    </a:p>
                  </a:txBody>
                  <a:tcPr/>
                </a:tc>
                <a:tc>
                  <a:txBody>
                    <a:bodyPr/>
                    <a:lstStyle/>
                    <a:p>
                      <a:endParaRPr lang="fr-FR" sz="1800" dirty="0"/>
                    </a:p>
                  </a:txBody>
                  <a:tcPr/>
                </a:tc>
                <a:tc>
                  <a:txBody>
                    <a:bodyPr/>
                    <a:lstStyle/>
                    <a:p>
                      <a:r>
                        <a:rPr lang="fr-FR" sz="1400" dirty="0"/>
                        <a:t>     Capital social</a:t>
                      </a:r>
                    </a:p>
                  </a:txBody>
                  <a:tcPr/>
                </a:tc>
                <a:tc>
                  <a:txBody>
                    <a:bodyPr/>
                    <a:lstStyle/>
                    <a:p>
                      <a:pPr algn="ctr"/>
                      <a:r>
                        <a:rPr lang="fr-FR" sz="1800" b="1" dirty="0">
                          <a:solidFill>
                            <a:schemeClr val="accent2">
                              <a:lumMod val="75000"/>
                            </a:schemeClr>
                          </a:solidFill>
                        </a:rPr>
                        <a:t> 4</a:t>
                      </a:r>
                    </a:p>
                  </a:txBody>
                  <a:tcPr/>
                </a:tc>
                <a:extLst>
                  <a:ext uri="{0D108BD9-81ED-4DB2-BD59-A6C34878D82A}">
                    <a16:rowId xmlns:a16="http://schemas.microsoft.com/office/drawing/2014/main" val="4238288768"/>
                  </a:ext>
                </a:extLst>
              </a:tr>
              <a:tr h="189911">
                <a:tc>
                  <a:txBody>
                    <a:bodyPr/>
                    <a:lstStyle/>
                    <a:p>
                      <a:r>
                        <a:rPr lang="fr-FR" sz="1800" b="1" dirty="0"/>
                        <a:t>Actif circulant</a:t>
                      </a:r>
                    </a:p>
                  </a:txBody>
                  <a:tcPr/>
                </a:tc>
                <a:tc>
                  <a:txBody>
                    <a:bodyPr/>
                    <a:lstStyle/>
                    <a:p>
                      <a:endParaRPr lang="fr-FR" sz="1800" dirty="0"/>
                    </a:p>
                  </a:txBody>
                  <a:tcPr/>
                </a:tc>
                <a:tc>
                  <a:txBody>
                    <a:bodyPr/>
                    <a:lstStyle/>
                    <a:p>
                      <a:r>
                        <a:rPr lang="fr-FR" sz="1400" dirty="0"/>
                        <a:t>     Réserves</a:t>
                      </a:r>
                      <a:r>
                        <a:rPr lang="fr-FR" sz="1400" baseline="0" dirty="0"/>
                        <a:t> / RAN</a:t>
                      </a:r>
                      <a:endParaRPr lang="fr-FR" sz="1400" dirty="0"/>
                    </a:p>
                  </a:txBody>
                  <a:tcPr/>
                </a:tc>
                <a:tc>
                  <a:txBody>
                    <a:bodyPr/>
                    <a:lstStyle/>
                    <a:p>
                      <a:pPr algn="ctr"/>
                      <a:endParaRPr lang="fr-FR" sz="1800" dirty="0"/>
                    </a:p>
                  </a:txBody>
                  <a:tcPr/>
                </a:tc>
                <a:extLst>
                  <a:ext uri="{0D108BD9-81ED-4DB2-BD59-A6C34878D82A}">
                    <a16:rowId xmlns:a16="http://schemas.microsoft.com/office/drawing/2014/main" val="1762278740"/>
                  </a:ext>
                </a:extLst>
              </a:tr>
              <a:tr h="0">
                <a:tc>
                  <a:txBody>
                    <a:bodyPr/>
                    <a:lstStyle/>
                    <a:p>
                      <a:r>
                        <a:rPr lang="fr-FR" sz="1400" dirty="0"/>
                        <a:t>Stocks</a:t>
                      </a:r>
                    </a:p>
                  </a:txBody>
                  <a:tcPr/>
                </a:tc>
                <a:tc>
                  <a:txBody>
                    <a:bodyPr/>
                    <a:lstStyle/>
                    <a:p>
                      <a:endParaRPr lang="fr-FR" sz="1800" dirty="0"/>
                    </a:p>
                  </a:txBody>
                  <a:tcPr/>
                </a:tc>
                <a:tc>
                  <a:txBody>
                    <a:bodyPr/>
                    <a:lstStyle/>
                    <a:p>
                      <a:r>
                        <a:rPr lang="fr-FR" sz="1800" b="1" dirty="0"/>
                        <a:t>Dettes</a:t>
                      </a:r>
                      <a:endParaRPr lang="fr-FR" sz="1800" dirty="0"/>
                    </a:p>
                  </a:txBody>
                  <a:tcPr/>
                </a:tc>
                <a:tc>
                  <a:txBody>
                    <a:bodyPr/>
                    <a:lstStyle/>
                    <a:p>
                      <a:pPr algn="ctr"/>
                      <a:endParaRPr lang="fr-FR" sz="1800" dirty="0"/>
                    </a:p>
                  </a:txBody>
                  <a:tcPr/>
                </a:tc>
                <a:extLst>
                  <a:ext uri="{0D108BD9-81ED-4DB2-BD59-A6C34878D82A}">
                    <a16:rowId xmlns:a16="http://schemas.microsoft.com/office/drawing/2014/main" val="395914560"/>
                  </a:ext>
                </a:extLst>
              </a:tr>
              <a:tr h="189911">
                <a:tc>
                  <a:txBody>
                    <a:bodyPr/>
                    <a:lstStyle/>
                    <a:p>
                      <a:r>
                        <a:rPr lang="fr-FR" sz="1400" dirty="0"/>
                        <a:t>Créance</a:t>
                      </a:r>
                    </a:p>
                  </a:txBody>
                  <a:tcPr/>
                </a:tc>
                <a:tc>
                  <a:txBody>
                    <a:bodyPr/>
                    <a:lstStyle/>
                    <a:p>
                      <a:endParaRPr lang="fr-FR" sz="1800" dirty="0"/>
                    </a:p>
                  </a:txBody>
                  <a:tcPr/>
                </a:tc>
                <a:tc>
                  <a:txBody>
                    <a:bodyPr/>
                    <a:lstStyle/>
                    <a:p>
                      <a:r>
                        <a:rPr lang="fr-FR" sz="1400" dirty="0"/>
                        <a:t>    Emprunt</a:t>
                      </a:r>
                    </a:p>
                  </a:txBody>
                  <a:tcPr/>
                </a:tc>
                <a:tc>
                  <a:txBody>
                    <a:bodyPr/>
                    <a:lstStyle/>
                    <a:p>
                      <a:pPr algn="ctr"/>
                      <a:endParaRPr lang="fr-FR" sz="1800" dirty="0"/>
                    </a:p>
                  </a:txBody>
                  <a:tcPr/>
                </a:tc>
                <a:extLst>
                  <a:ext uri="{0D108BD9-81ED-4DB2-BD59-A6C34878D82A}">
                    <a16:rowId xmlns:a16="http://schemas.microsoft.com/office/drawing/2014/main" val="3789537937"/>
                  </a:ext>
                </a:extLst>
              </a:tr>
              <a:tr h="189911">
                <a:tc>
                  <a:txBody>
                    <a:bodyPr/>
                    <a:lstStyle/>
                    <a:p>
                      <a:r>
                        <a:rPr lang="fr-FR" sz="1400" dirty="0">
                          <a:solidFill>
                            <a:schemeClr val="tx1"/>
                          </a:solidFill>
                        </a:rPr>
                        <a:t>Disponibilité</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rgbClr val="FFC000"/>
                          </a:solidFill>
                        </a:rPr>
                        <a:t>+4</a:t>
                      </a:r>
                    </a:p>
                  </a:txBody>
                  <a:tcPr/>
                </a:tc>
                <a:tc>
                  <a:txBody>
                    <a:bodyPr/>
                    <a:lstStyle/>
                    <a:p>
                      <a:r>
                        <a:rPr lang="fr-FR" sz="1400" dirty="0"/>
                        <a:t>    Dettes fournisseur</a:t>
                      </a:r>
                    </a:p>
                  </a:txBody>
                  <a:tcPr/>
                </a:tc>
                <a:tc>
                  <a:txBody>
                    <a:bodyPr/>
                    <a:lstStyle/>
                    <a:p>
                      <a:pPr algn="ctr"/>
                      <a:endParaRPr lang="fr-FR" sz="1400" dirty="0"/>
                    </a:p>
                  </a:txBody>
                  <a:tcPr/>
                </a:tc>
                <a:extLst>
                  <a:ext uri="{0D108BD9-81ED-4DB2-BD59-A6C34878D82A}">
                    <a16:rowId xmlns:a16="http://schemas.microsoft.com/office/drawing/2014/main" val="937895973"/>
                  </a:ext>
                </a:extLst>
              </a:tr>
              <a:tr h="189911">
                <a:tc>
                  <a:txBody>
                    <a:bodyPr/>
                    <a:lstStyle/>
                    <a:p>
                      <a:r>
                        <a:rPr lang="fr-FR" sz="1800" b="1" dirty="0"/>
                        <a:t>Total</a:t>
                      </a:r>
                      <a:r>
                        <a:rPr lang="fr-FR" sz="1800" b="1" baseline="0" dirty="0"/>
                        <a:t> actif</a:t>
                      </a:r>
                      <a:endParaRPr lang="fr-FR" sz="1800" b="1" dirty="0"/>
                    </a:p>
                  </a:txBody>
                  <a:tcPr/>
                </a:tc>
                <a:tc>
                  <a:txBody>
                    <a:bodyPr/>
                    <a:lstStyle/>
                    <a:p>
                      <a:pPr algn="ctr"/>
                      <a:endParaRPr lang="fr-FR" sz="1800" b="1" dirty="0">
                        <a:solidFill>
                          <a:schemeClr val="accent4"/>
                        </a:solidFill>
                      </a:endParaRPr>
                    </a:p>
                  </a:txBody>
                  <a:tcPr/>
                </a:tc>
                <a:tc>
                  <a:txBody>
                    <a:bodyPr/>
                    <a:lstStyle/>
                    <a:p>
                      <a:r>
                        <a:rPr lang="fr-FR" sz="1800" b="1" dirty="0"/>
                        <a:t>Total</a:t>
                      </a:r>
                      <a:r>
                        <a:rPr lang="fr-FR" sz="1800" b="1" baseline="0" dirty="0"/>
                        <a:t> Passif</a:t>
                      </a:r>
                      <a:endParaRPr lang="fr-FR" sz="1800" b="1" dirty="0"/>
                    </a:p>
                  </a:txBody>
                  <a:tcPr/>
                </a:tc>
                <a:tc>
                  <a:txBody>
                    <a:bodyPr/>
                    <a:lstStyle/>
                    <a:p>
                      <a:pPr algn="ctr"/>
                      <a:endParaRPr lang="fr-FR" sz="1800" b="1" dirty="0"/>
                    </a:p>
                  </a:txBody>
                  <a:tcPr/>
                </a:tc>
                <a:extLst>
                  <a:ext uri="{0D108BD9-81ED-4DB2-BD59-A6C34878D82A}">
                    <a16:rowId xmlns:a16="http://schemas.microsoft.com/office/drawing/2014/main" val="253732826"/>
                  </a:ext>
                </a:extLst>
              </a:tr>
            </a:tbl>
          </a:graphicData>
        </a:graphic>
      </p:graphicFrame>
      <p:sp>
        <p:nvSpPr>
          <p:cNvPr id="12" name="Rectangle à coins arrondis 11"/>
          <p:cNvSpPr/>
          <p:nvPr/>
        </p:nvSpPr>
        <p:spPr>
          <a:xfrm>
            <a:off x="7128165" y="1689440"/>
            <a:ext cx="4907790" cy="1136887"/>
          </a:xfrm>
          <a:prstGeom prst="roundRect">
            <a:avLst/>
          </a:prstGeom>
          <a:solidFill>
            <a:srgbClr val="EEBA3C"/>
          </a:solidFill>
          <a:ln w="28575">
            <a:solidFill>
              <a:srgbClr val="7B59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solidFill>
                  <a:schemeClr val="tx1"/>
                </a:solidFill>
              </a:rPr>
              <a:t>Vous pouvez acheter la moutarde (2 unités monétaires)</a:t>
            </a:r>
          </a:p>
        </p:txBody>
      </p:sp>
      <p:pic>
        <p:nvPicPr>
          <p:cNvPr id="13" name="Image 12" descr="C:\Users\Dumas\AppData\Local\Temp\_PA857\Ico_Gameplay\21_Marchandise001.pn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10515600" y="360446"/>
            <a:ext cx="1541546" cy="1429937"/>
          </a:xfrm>
          <a:prstGeom prst="rect">
            <a:avLst/>
          </a:prstGeom>
          <a:noFill/>
          <a:ln>
            <a:noFill/>
          </a:ln>
        </p:spPr>
      </p:pic>
    </p:spTree>
    <p:extLst>
      <p:ext uri="{BB962C8B-B14F-4D97-AF65-F5344CB8AC3E}">
        <p14:creationId xmlns:p14="http://schemas.microsoft.com/office/powerpoint/2010/main" val="326032994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2315</TotalTime>
  <Words>8749</Words>
  <Application>Microsoft Office PowerPoint</Application>
  <PresentationFormat>Grand écran</PresentationFormat>
  <Paragraphs>2308</Paragraphs>
  <Slides>70</Slides>
  <Notes>70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70</vt:i4>
      </vt:variant>
    </vt:vector>
  </HeadingPairs>
  <TitlesOfParts>
    <vt:vector size="76" baseType="lpstr">
      <vt:lpstr>Arial</vt:lpstr>
      <vt:lpstr>Calibri</vt:lpstr>
      <vt:lpstr>Calibri Light</vt:lpstr>
      <vt:lpstr>Symbol</vt:lpstr>
      <vt:lpstr>Wingdings</vt:lpstr>
      <vt:lpstr>Thème Office</vt:lpstr>
      <vt:lpstr>A faire pour la prochaine séance </vt:lpstr>
      <vt:lpstr>Objectifs</vt:lpstr>
      <vt:lpstr>Présentation PowerPoint</vt:lpstr>
      <vt:lpstr>Les écritures comptables </vt:lpstr>
      <vt:lpstr>Présentation PowerPoint</vt:lpstr>
      <vt:lpstr>Présentation PowerPoint</vt:lpstr>
      <vt:lpstr>Création de l’entreprise (01/01)</vt:lpstr>
      <vt:lpstr>Création de l’entreprise (corrigé)</vt:lpstr>
      <vt:lpstr>Achat de moutarde - 15/01</vt:lpstr>
      <vt:lpstr>Présentation PowerPoint</vt:lpstr>
      <vt:lpstr>Paiement du loyer – 20/02</vt:lpstr>
      <vt:lpstr>Paiement du loyer – 20/02 (corrigé)</vt:lpstr>
      <vt:lpstr>Vente de moutarde – 31/03 </vt:lpstr>
      <vt:lpstr>Vente de moutarde – 31/03 (corrigé) </vt:lpstr>
      <vt:lpstr>Achat d’huile (16/06)</vt:lpstr>
      <vt:lpstr>Présentation PowerPoint</vt:lpstr>
      <vt:lpstr>Présentation PowerPoint</vt:lpstr>
      <vt:lpstr>Présentation PowerPoint</vt:lpstr>
      <vt:lpstr>Présentation PowerPoint</vt:lpstr>
      <vt:lpstr>Présentation PowerPoint</vt:lpstr>
      <vt:lpstr>Questions fin d’année 1</vt:lpstr>
      <vt:lpstr>Questions fin d’année 1 (corrigé)</vt:lpstr>
      <vt:lpstr>Année 2 : Les financements</vt:lpstr>
      <vt:lpstr>Année 2 : Les financements (suite)</vt:lpstr>
      <vt:lpstr>Vente de l’huile – 18/01 </vt:lpstr>
      <vt:lpstr>Vente d’huile – 18/01 (corrigé) </vt:lpstr>
      <vt:lpstr>Présentation PowerPoint</vt:lpstr>
      <vt:lpstr>Présentation PowerPoint</vt:lpstr>
      <vt:lpstr>Recours à un financement – 01/04  </vt:lpstr>
      <vt:lpstr>Recours à un financement – 01/04 (corrigé) </vt:lpstr>
      <vt:lpstr>Présentation PowerPoint</vt:lpstr>
      <vt:lpstr>Présentation PowerPoint</vt:lpstr>
      <vt:lpstr>Vente de truite ou champagne – 30/04   </vt:lpstr>
      <vt:lpstr>Vente de truite ou champagne – 30/04 (corrigé)  </vt:lpstr>
      <vt:lpstr>Échéance de remboursement d’emprunt (04/09)  </vt:lpstr>
      <vt:lpstr>Échéance de remboursement d’emprunt (04/09) corrigé</vt:lpstr>
      <vt:lpstr>Présentation PowerPoint</vt:lpstr>
      <vt:lpstr>Présentation PowerPoint</vt:lpstr>
      <vt:lpstr>Questions fin année 2</vt:lpstr>
      <vt:lpstr>Questions fin année 2</vt:lpstr>
      <vt:lpstr>Année 3 : Les immobilisations Déf : Actif détenu par l’entreprise, conservé plus de 1 an et qui génère des avantages économiques futures. Valeur : + 500 euros.      En fin d’année, on constate la perte de valeur </vt:lpstr>
      <vt:lpstr>Présentation PowerPoint</vt:lpstr>
      <vt:lpstr>Présentation PowerPoint</vt:lpstr>
      <vt:lpstr>Vente d’épinards – 19/02  </vt:lpstr>
      <vt:lpstr>Vente d’épinards – 19/02 (corrigé) </vt:lpstr>
      <vt:lpstr>Achat de véhicule – 25/04   </vt:lpstr>
      <vt:lpstr>Achat de véhicule – 25/04 (corrigé)  </vt:lpstr>
      <vt:lpstr>Remboursement échéance emprunt (12/12)  </vt:lpstr>
      <vt:lpstr>Remboursement échéance emprunt (12/12) – Corrigé </vt:lpstr>
      <vt:lpstr>Perte de valeur véhicule – 31/12  </vt:lpstr>
      <vt:lpstr>Perte de valeur véhicule – 31/12 (corrigé)  </vt:lpstr>
      <vt:lpstr>Présentation PowerPoint</vt:lpstr>
      <vt:lpstr>Présentation PowerPoint</vt:lpstr>
      <vt:lpstr>Questions année 3</vt:lpstr>
      <vt:lpstr>Questions année 3</vt:lpstr>
      <vt:lpstr>Année 4 : Les dettes fournisseurs Permet d’acquérir les biens immédiatement et en différer le paiement          </vt:lpstr>
      <vt:lpstr>Année 4 : Les créances clients Vente avec paiement différé. La créance est définie comme une somme ou service dû par un tiers à l’entreprise.          </vt:lpstr>
      <vt:lpstr>Présentation PowerPoint</vt:lpstr>
      <vt:lpstr>Présentation PowerPoint</vt:lpstr>
      <vt:lpstr>Vente de choux de Bruxelles – 01/02/4  </vt:lpstr>
      <vt:lpstr>Vente de choux de Bruxelles – 01/02/4 (corrigé) </vt:lpstr>
      <vt:lpstr>Présentation PowerPoint</vt:lpstr>
      <vt:lpstr>Présentation PowerPoint</vt:lpstr>
      <vt:lpstr>Perte de valeur véhicule – 31/12/4  </vt:lpstr>
      <vt:lpstr>Perte de valeur véhicule – 31/12 (corrigé)  </vt:lpstr>
      <vt:lpstr>Présentation PowerPoint</vt:lpstr>
      <vt:lpstr>Présentation PowerPoint</vt:lpstr>
      <vt:lpstr>Questions année 4</vt:lpstr>
      <vt:lpstr>Questions année 4</vt:lpstr>
      <vt:lpstr>A vous de jouer</vt:lpstr>
    </vt:vector>
  </TitlesOfParts>
  <Company>Universite de Montpellier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faire pour la semaine prochaine</dc:title>
  <dc:creator>Nina Marchal</dc:creator>
  <cp:lastModifiedBy>Guillaume Dumas</cp:lastModifiedBy>
  <cp:revision>77</cp:revision>
  <cp:lastPrinted>2024-11-08T11:26:59Z</cp:lastPrinted>
  <dcterms:created xsi:type="dcterms:W3CDTF">2024-10-26T13:00:03Z</dcterms:created>
  <dcterms:modified xsi:type="dcterms:W3CDTF">2024-12-03T10:30:16Z</dcterms:modified>
</cp:coreProperties>
</file>