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8" r:id="rId3"/>
    <p:sldId id="257" r:id="rId4"/>
    <p:sldId id="259" r:id="rId5"/>
    <p:sldId id="332" r:id="rId6"/>
    <p:sldId id="333" r:id="rId7"/>
    <p:sldId id="260" r:id="rId8"/>
    <p:sldId id="272" r:id="rId9"/>
    <p:sldId id="262" r:id="rId10"/>
    <p:sldId id="273" r:id="rId11"/>
    <p:sldId id="263" r:id="rId12"/>
    <p:sldId id="264" r:id="rId13"/>
    <p:sldId id="274" r:id="rId14"/>
    <p:sldId id="265" r:id="rId15"/>
    <p:sldId id="275" r:id="rId16"/>
    <p:sldId id="276" r:id="rId17"/>
    <p:sldId id="277" r:id="rId18"/>
    <p:sldId id="334" r:id="rId19"/>
    <p:sldId id="279" r:id="rId20"/>
    <p:sldId id="278" r:id="rId21"/>
    <p:sldId id="288" r:id="rId22"/>
    <p:sldId id="328" r:id="rId23"/>
    <p:sldId id="280" r:id="rId24"/>
    <p:sldId id="281" r:id="rId25"/>
    <p:sldId id="282" r:id="rId26"/>
    <p:sldId id="283" r:id="rId27"/>
    <p:sldId id="285" r:id="rId28"/>
    <p:sldId id="284" r:id="rId29"/>
    <p:sldId id="289" r:id="rId30"/>
    <p:sldId id="286" r:id="rId31"/>
    <p:sldId id="290" r:id="rId32"/>
    <p:sldId id="291" r:id="rId33"/>
    <p:sldId id="293" r:id="rId34"/>
    <p:sldId id="292" r:id="rId35"/>
    <p:sldId id="295" r:id="rId36"/>
    <p:sldId id="294" r:id="rId37"/>
    <p:sldId id="296" r:id="rId38"/>
    <p:sldId id="297" r:id="rId39"/>
    <p:sldId id="298" r:id="rId40"/>
    <p:sldId id="329" r:id="rId41"/>
    <p:sldId id="299" r:id="rId42"/>
    <p:sldId id="302" r:id="rId43"/>
    <p:sldId id="301" r:id="rId44"/>
    <p:sldId id="303" r:id="rId45"/>
    <p:sldId id="300" r:id="rId46"/>
    <p:sldId id="305" r:id="rId47"/>
    <p:sldId id="304" r:id="rId48"/>
    <p:sldId id="306" r:id="rId49"/>
    <p:sldId id="307" r:id="rId50"/>
    <p:sldId id="321" r:id="rId51"/>
    <p:sldId id="308" r:id="rId52"/>
    <p:sldId id="312" r:id="rId53"/>
    <p:sldId id="309" r:id="rId54"/>
    <p:sldId id="330" r:id="rId55"/>
    <p:sldId id="310" r:id="rId56"/>
    <p:sldId id="313" r:id="rId57"/>
    <p:sldId id="314" r:id="rId58"/>
    <p:sldId id="316" r:id="rId59"/>
    <p:sldId id="315" r:id="rId60"/>
    <p:sldId id="318" r:id="rId61"/>
    <p:sldId id="317" r:id="rId62"/>
    <p:sldId id="320" r:id="rId63"/>
    <p:sldId id="319" r:id="rId64"/>
    <p:sldId id="322" r:id="rId65"/>
    <p:sldId id="323" r:id="rId66"/>
    <p:sldId id="325" r:id="rId67"/>
    <p:sldId id="324" r:id="rId68"/>
    <p:sldId id="331" r:id="rId69"/>
    <p:sldId id="327" r:id="rId70"/>
    <p:sldId id="326" r:id="rId71"/>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CF66"/>
    <a:srgbClr val="EEBA3C"/>
    <a:srgbClr val="A8803A"/>
    <a:srgbClr val="66A5CD"/>
    <a:srgbClr val="EA5153"/>
    <a:srgbClr val="3C6D88"/>
    <a:srgbClr val="7B5913"/>
    <a:srgbClr val="F4E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411" autoAdjust="0"/>
  </p:normalViewPr>
  <p:slideViewPr>
    <p:cSldViewPr snapToGrid="0">
      <p:cViewPr varScale="1">
        <p:scale>
          <a:sx n="70" d="100"/>
          <a:sy n="70" d="100"/>
        </p:scale>
        <p:origin x="6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41965A4-73EA-458D-9BF5-8E1FC5C07D78}" type="datetimeFigureOut">
              <a:rPr lang="fr-FR" smtClean="0"/>
              <a:t>17/04/2025</a:t>
            </a:fld>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41979C5E-E58A-4AD6-8518-B32F4426D575}" type="slidenum">
              <a:rPr lang="fr-FR" smtClean="0"/>
              <a:t>‹N°›</a:t>
            </a:fld>
            <a:endParaRPr lang="fr-FR"/>
          </a:p>
        </p:txBody>
      </p:sp>
    </p:spTree>
    <p:extLst>
      <p:ext uri="{BB962C8B-B14F-4D97-AF65-F5344CB8AC3E}">
        <p14:creationId xmlns:p14="http://schemas.microsoft.com/office/powerpoint/2010/main" val="240874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a:t>
            </a:fld>
            <a:endParaRPr lang="fr-FR"/>
          </a:p>
        </p:txBody>
      </p:sp>
    </p:spTree>
    <p:extLst>
      <p:ext uri="{BB962C8B-B14F-4D97-AF65-F5344CB8AC3E}">
        <p14:creationId xmlns:p14="http://schemas.microsoft.com/office/powerpoint/2010/main" val="398777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L’achat</a:t>
            </a:r>
            <a:r>
              <a:rPr lang="fr-FR" baseline="0" dirty="0"/>
              <a:t> de marchandise est une charge. Cela apparait en compte de résultat. La trésorerie diminue de 2 (crédit). </a:t>
            </a:r>
          </a:p>
          <a:p>
            <a:r>
              <a:rPr lang="fr-FR" baseline="0" dirty="0"/>
              <a:t>On peut aussi considérer que l’argent permet à l’opération d’exister (ressource au crédit) et que cela permet d’acheter de la moutarde (emploi au débit).</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10</a:t>
            </a:fld>
            <a:endParaRPr lang="fr-FR"/>
          </a:p>
        </p:txBody>
      </p:sp>
    </p:spTree>
    <p:extLst>
      <p:ext uri="{BB962C8B-B14F-4D97-AF65-F5344CB8AC3E}">
        <p14:creationId xmlns:p14="http://schemas.microsoft.com/office/powerpoint/2010/main" val="229032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Interroger</a:t>
            </a:r>
            <a:r>
              <a:rPr lang="fr-FR" baseline="0" dirty="0"/>
              <a:t> les étudiants : </a:t>
            </a:r>
          </a:p>
          <a:p>
            <a:pPr marL="171450" indent="-171450">
              <a:buFontTx/>
              <a:buChar char="-"/>
            </a:pPr>
            <a:r>
              <a:rPr lang="fr-FR" baseline="0" dirty="0"/>
              <a:t>Qu’est ce qui entre dans le patrimoine et qu’est ce qui en sort ? </a:t>
            </a:r>
          </a:p>
          <a:p>
            <a:pPr marL="0" indent="0">
              <a:buFontTx/>
              <a:buNone/>
            </a:pPr>
            <a:r>
              <a:rPr lang="fr-FR" baseline="0" dirty="0"/>
              <a:t>Préciser que ce qui entre n’est pas un flux physique, mais un service (je peux utiliser un local qui ne m’appartient pas). La consommation d’un service constitue au même titre qu’un achat de marchandise, une charge. </a:t>
            </a:r>
          </a:p>
          <a:p>
            <a:pPr marL="171450" indent="-171450">
              <a:buFontTx/>
              <a:buChar char="-"/>
            </a:pPr>
            <a:endParaRPr lang="fr-FR" baseline="0" dirty="0"/>
          </a:p>
          <a:p>
            <a:pPr marL="0" indent="0">
              <a:buFontTx/>
              <a:buNone/>
            </a:pPr>
            <a:r>
              <a:rPr lang="fr-FR" baseline="0" dirty="0"/>
              <a:t>=&gt; Demander leur si l’entreprise s’est enrichie ou appauvrie suite à cette opération ?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11</a:t>
            </a:fld>
            <a:endParaRPr lang="fr-FR"/>
          </a:p>
        </p:txBody>
      </p:sp>
    </p:spTree>
    <p:extLst>
      <p:ext uri="{BB962C8B-B14F-4D97-AF65-F5344CB8AC3E}">
        <p14:creationId xmlns:p14="http://schemas.microsoft.com/office/powerpoint/2010/main" val="3891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paiement du loyer est une charge. Au même titre qu’une marchandise entre</a:t>
            </a:r>
            <a:r>
              <a:rPr lang="fr-FR" baseline="0" dirty="0"/>
              <a:t> dans le patrimoine lors d’un achat, ici, c’est un service qui entre dans mon patrimoine et qui est consommé. Cela apparait en compte de résultat (appauvrissement). La trésorerie diminue de 1 (crédit). </a:t>
            </a:r>
          </a:p>
          <a:p>
            <a:r>
              <a:rPr lang="fr-FR" baseline="0" dirty="0"/>
              <a:t>On peut aussi considérer que l’argent permet à l’opération d’exister (ressource au crédit) et que cela permet de disposer d’un local (emploi au débit).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12</a:t>
            </a:fld>
            <a:endParaRPr lang="fr-FR"/>
          </a:p>
        </p:txBody>
      </p:sp>
    </p:spTree>
    <p:extLst>
      <p:ext uri="{BB962C8B-B14F-4D97-AF65-F5344CB8AC3E}">
        <p14:creationId xmlns:p14="http://schemas.microsoft.com/office/powerpoint/2010/main" val="422121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13</a:t>
            </a:fld>
            <a:endParaRPr lang="fr-FR"/>
          </a:p>
        </p:txBody>
      </p:sp>
    </p:spTree>
    <p:extLst>
      <p:ext uri="{BB962C8B-B14F-4D97-AF65-F5344CB8AC3E}">
        <p14:creationId xmlns:p14="http://schemas.microsoft.com/office/powerpoint/2010/main" val="180553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L’entreprise</a:t>
            </a:r>
            <a:r>
              <a:rPr lang="fr-FR" baseline="0" dirty="0"/>
              <a:t> encaisse l’argent (qui entre dans le patrimoine). Cela enrichit donc l’entreprise (il y a un produit). La marchandise quitte le patrimoine, elle est donc créditée.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14</a:t>
            </a:fld>
            <a:endParaRPr lang="fr-FR"/>
          </a:p>
        </p:txBody>
      </p:sp>
    </p:spTree>
    <p:extLst>
      <p:ext uri="{BB962C8B-B14F-4D97-AF65-F5344CB8AC3E}">
        <p14:creationId xmlns:p14="http://schemas.microsoft.com/office/powerpoint/2010/main" val="3900393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15</a:t>
            </a:fld>
            <a:endParaRPr lang="fr-FR"/>
          </a:p>
        </p:txBody>
      </p:sp>
    </p:spTree>
    <p:extLst>
      <p:ext uri="{BB962C8B-B14F-4D97-AF65-F5344CB8AC3E}">
        <p14:creationId xmlns:p14="http://schemas.microsoft.com/office/powerpoint/2010/main" val="62686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L’achat</a:t>
            </a:r>
            <a:r>
              <a:rPr lang="fr-FR" baseline="0" dirty="0"/>
              <a:t> de marchandise est une charge. Cela apparait en compte de résultat. La trésorerie diminue de 3 (crédit). </a:t>
            </a:r>
          </a:p>
          <a:p>
            <a:r>
              <a:rPr lang="fr-FR" baseline="0" dirty="0"/>
              <a:t>On peut aussi considérer que l’argent permet à l’opération d’exister (ressource au crédit) et que cela permet d’acheter de la moutarde (emploi au débit).</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16</a:t>
            </a:fld>
            <a:endParaRPr lang="fr-FR"/>
          </a:p>
        </p:txBody>
      </p:sp>
    </p:spTree>
    <p:extLst>
      <p:ext uri="{BB962C8B-B14F-4D97-AF65-F5344CB8AC3E}">
        <p14:creationId xmlns:p14="http://schemas.microsoft.com/office/powerpoint/2010/main" val="261273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supposera ici que l‘entreprise ne peut pas acheter </a:t>
            </a:r>
            <a:r>
              <a:rPr lang="fr-FR" baseline="0" dirty="0"/>
              <a:t>le caviar. Par simplification, dans le jeu, on considère que si l’entreprise a une trésorerie négative, à la fin de l’année, c’est le dépôt de bilan. Vous pouvez présenter les enjeux lié à la trésorerie</a:t>
            </a:r>
            <a:endParaRPr lang="fr-FR" dirty="0"/>
          </a:p>
          <a:p>
            <a:endParaRPr lang="fr-FR" dirty="0"/>
          </a:p>
          <a:p>
            <a:pPr marL="185766" indent="-185766">
              <a:buFontTx/>
              <a:buChar char="-"/>
            </a:pPr>
            <a:r>
              <a:rPr lang="fr-FR" baseline="0" dirty="0"/>
              <a:t>Si la trésorerie est positive, l’entreprise peut acheter des marchandises, payer l’essence du camion, verser les salaires etc…</a:t>
            </a:r>
          </a:p>
          <a:p>
            <a:pPr marL="185766" indent="-185766">
              <a:buFontTx/>
              <a:buChar char="-"/>
            </a:pPr>
            <a:r>
              <a:rPr lang="fr-FR" baseline="0" dirty="0"/>
              <a:t>Si la trésorerie devient légèrement négative, on appelle cela le découvert. L’entreprise peut continuer à payer ses prochaines échéance, en revanche, elle va payer des agios et frais bancaires. </a:t>
            </a:r>
          </a:p>
          <a:p>
            <a:pPr marL="185766" indent="-185766">
              <a:buFontTx/>
              <a:buChar char="-"/>
            </a:pPr>
            <a:r>
              <a:rPr lang="fr-FR" baseline="0" dirty="0"/>
              <a:t>Lorsque la trésorerie est trop négative, le banquier cesse de financer le découvert. C’est le dépôt de bilan qui conduit à la mort des entreprises pour défaut de paiement. </a:t>
            </a:r>
          </a:p>
          <a:p>
            <a:pPr marL="185766" indent="-185766">
              <a:buFontTx/>
              <a:buChar char="-"/>
            </a:pPr>
            <a:endParaRPr lang="fr-FR" baseline="0" dirty="0"/>
          </a:p>
          <a:p>
            <a:r>
              <a:rPr lang="fr-FR" baseline="0" dirty="0"/>
              <a:t>Même si l’application « simplifie la réalité », rappelez que lorsque l’entreprise a une trésorerie négative, celle-ci se retrouve dans le passif (dette auprès des établissements de crédit).</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17</a:t>
            </a:fld>
            <a:endParaRPr lang="fr-FR"/>
          </a:p>
        </p:txBody>
      </p:sp>
    </p:spTree>
    <p:extLst>
      <p:ext uri="{BB962C8B-B14F-4D97-AF65-F5344CB8AC3E}">
        <p14:creationId xmlns:p14="http://schemas.microsoft.com/office/powerpoint/2010/main" val="182528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supposera ici que l‘entreprise ne peut pas acheter </a:t>
            </a:r>
            <a:r>
              <a:rPr lang="fr-FR" baseline="0" dirty="0"/>
              <a:t>le caviar. Par simplification, dans le jeu, on considère que si l’entreprise a une trésorerie négative, à la fin de l’année, c’est le dépôt de bilan. Vous pouvez présenter les enjeux lié à la trésorerie</a:t>
            </a:r>
            <a:endParaRPr lang="fr-FR" dirty="0"/>
          </a:p>
          <a:p>
            <a:endParaRPr lang="fr-FR" dirty="0"/>
          </a:p>
          <a:p>
            <a:pPr marL="185766" indent="-185766">
              <a:buFontTx/>
              <a:buChar char="-"/>
            </a:pPr>
            <a:r>
              <a:rPr lang="fr-FR" baseline="0" dirty="0"/>
              <a:t>Si la trésorerie est positive, l’entreprise peut acheter des marchandises, payer l’essence du camion, verser les salaires etc…</a:t>
            </a:r>
          </a:p>
          <a:p>
            <a:pPr marL="185766" indent="-185766">
              <a:buFontTx/>
              <a:buChar char="-"/>
            </a:pPr>
            <a:r>
              <a:rPr lang="fr-FR" baseline="0" dirty="0"/>
              <a:t>Si la trésorerie devient légèrement négative, on appelle cela le découvert. L’entreprise peut continuer à payer ses prochaines échéance, en revanche, elle va payer des agios et frais bancaires. </a:t>
            </a:r>
          </a:p>
          <a:p>
            <a:pPr marL="185766" indent="-185766">
              <a:buFontTx/>
              <a:buChar char="-"/>
            </a:pPr>
            <a:r>
              <a:rPr lang="fr-FR" baseline="0" dirty="0"/>
              <a:t>Lorsque la trésorerie est trop négative, le banquier cesse de financer le découvert. C’est le dépôt de bilan qui conduit à la mort des entreprises pour défaut de paiement. </a:t>
            </a:r>
          </a:p>
          <a:p>
            <a:pPr marL="185766" indent="-185766">
              <a:buFontTx/>
              <a:buChar char="-"/>
            </a:pPr>
            <a:endParaRPr lang="fr-FR" baseline="0" dirty="0"/>
          </a:p>
          <a:p>
            <a:r>
              <a:rPr lang="fr-FR" baseline="0" dirty="0"/>
              <a:t>Même si l’application « simplifie la réalité », rappelez que lorsque l’entreprise a une trésorerie négative, celle-ci se retrouve dans le passif (dette auprès des établissements de crédit).</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18</a:t>
            </a:fld>
            <a:endParaRPr lang="fr-FR"/>
          </a:p>
        </p:txBody>
      </p:sp>
    </p:spTree>
    <p:extLst>
      <p:ext uri="{BB962C8B-B14F-4D97-AF65-F5344CB8AC3E}">
        <p14:creationId xmlns:p14="http://schemas.microsoft.com/office/powerpoint/2010/main" val="3260419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19</a:t>
            </a:fld>
            <a:endParaRPr lang="fr-FR"/>
          </a:p>
        </p:txBody>
      </p:sp>
    </p:spTree>
    <p:extLst>
      <p:ext uri="{BB962C8B-B14F-4D97-AF65-F5344CB8AC3E}">
        <p14:creationId xmlns:p14="http://schemas.microsoft.com/office/powerpoint/2010/main" val="203272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à noter</a:t>
            </a:r>
            <a:r>
              <a:rPr lang="fr-FR" baseline="0" dirty="0"/>
              <a:t> que la version présentée ici est volontairement simplifiée. </a:t>
            </a:r>
          </a:p>
          <a:p>
            <a:r>
              <a:rPr lang="fr-FR" baseline="0" dirty="0"/>
              <a:t>Tous les postes du bilan ne sont pas présentés. Nous ne distinguons pas les catégories de charges et produits (exploitation, financiers, exceptionnels). </a:t>
            </a:r>
          </a:p>
          <a:p>
            <a:r>
              <a:rPr lang="fr-FR" baseline="0" dirty="0"/>
              <a:t>Nous ne présentons pas non plus les numéros de comptes ni la TVA. </a:t>
            </a:r>
          </a:p>
          <a:p>
            <a:endParaRPr lang="fr-FR" baseline="0" dirty="0"/>
          </a:p>
          <a:p>
            <a:r>
              <a:rPr lang="fr-FR" baseline="0" dirty="0"/>
              <a:t>Tous ces éléments peuvent (et doivent parfois) être intégrés par les enseignants selon le niveau d’études des élèves recevant cette formation.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a:t>
            </a:fld>
            <a:endParaRPr lang="fr-FR"/>
          </a:p>
        </p:txBody>
      </p:sp>
    </p:spTree>
    <p:extLst>
      <p:ext uri="{BB962C8B-B14F-4D97-AF65-F5344CB8AC3E}">
        <p14:creationId xmlns:p14="http://schemas.microsoft.com/office/powerpoint/2010/main" val="3223741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Bilan et compte de résultat</a:t>
            </a:r>
            <a:r>
              <a:rPr lang="fr-FR" baseline="0" dirty="0"/>
              <a:t> sont établis une fois tous les 12 mois (généralement au 31/12 pour la majorité des entreprises). </a:t>
            </a:r>
          </a:p>
          <a:p>
            <a:endParaRPr lang="fr-FR" baseline="0" dirty="0"/>
          </a:p>
          <a:p>
            <a:r>
              <a:rPr lang="fr-FR" baseline="0" dirty="0"/>
              <a:t>On établit le résultat = somme des produits – somme des charges de l’année. Ce résultat revient aux actionnaires. Ici, il s’agit d’une perte que doit subir l’actionnaire. C’est pourquoi il est basculé en capitaux propres (RAN). </a:t>
            </a:r>
          </a:p>
          <a:p>
            <a:r>
              <a:rPr lang="fr-FR" baseline="0" dirty="0"/>
              <a:t>On regarde ensuite si le total actif est égal au total passif. </a:t>
            </a:r>
          </a:p>
          <a:p>
            <a:endParaRPr lang="fr-FR" baseline="0" dirty="0"/>
          </a:p>
          <a:p>
            <a:r>
              <a:rPr lang="fr-FR" baseline="0" dirty="0"/>
              <a:t>Indiquez aux étudiants que le bilan (image de ce que l’entreprise possède et doit) au 31/12/ année 1 est celui avec lequel je repars au 01/01/année 2. En revanche, pour l’année 2, le compte de résultat repart à zéro. Le compte de résultat de l’année 2 regroupera les charges et produits propres à l’année 2. </a:t>
            </a:r>
          </a:p>
          <a:p>
            <a:endParaRPr lang="fr-FR" baseline="0" dirty="0"/>
          </a:p>
          <a:p>
            <a:r>
              <a:rPr lang="fr-FR" baseline="0" dirty="0"/>
              <a:t>Certains étudiants noteront que l’entreprise possède de l’huile d’olive en stock. Vous pouvez l’écrire (en toutes lettres). En revanche, nous avons fait le choix ici de ne pas aborder les écritures de variation de stock qui permettraient d’équilibrer la valeur du stock.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20</a:t>
            </a:fld>
            <a:endParaRPr lang="fr-FR"/>
          </a:p>
        </p:txBody>
      </p:sp>
    </p:spTree>
    <p:extLst>
      <p:ext uri="{BB962C8B-B14F-4D97-AF65-F5344CB8AC3E}">
        <p14:creationId xmlns:p14="http://schemas.microsoft.com/office/powerpoint/2010/main" val="1432384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21</a:t>
            </a:fld>
            <a:endParaRPr lang="fr-FR"/>
          </a:p>
        </p:txBody>
      </p:sp>
    </p:spTree>
    <p:extLst>
      <p:ext uri="{BB962C8B-B14F-4D97-AF65-F5344CB8AC3E}">
        <p14:creationId xmlns:p14="http://schemas.microsoft.com/office/powerpoint/2010/main" val="2706958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22</a:t>
            </a:fld>
            <a:endParaRPr lang="fr-FR"/>
          </a:p>
        </p:txBody>
      </p:sp>
    </p:spTree>
    <p:extLst>
      <p:ext uri="{BB962C8B-B14F-4D97-AF65-F5344CB8AC3E}">
        <p14:creationId xmlns:p14="http://schemas.microsoft.com/office/powerpoint/2010/main" val="140542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23</a:t>
            </a:fld>
            <a:endParaRPr lang="fr-FR"/>
          </a:p>
        </p:txBody>
      </p:sp>
    </p:spTree>
    <p:extLst>
      <p:ext uri="{BB962C8B-B14F-4D97-AF65-F5344CB8AC3E}">
        <p14:creationId xmlns:p14="http://schemas.microsoft.com/office/powerpoint/2010/main" val="3312179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24</a:t>
            </a:fld>
            <a:endParaRPr lang="fr-FR"/>
          </a:p>
        </p:txBody>
      </p:sp>
    </p:spTree>
    <p:extLst>
      <p:ext uri="{BB962C8B-B14F-4D97-AF65-F5344CB8AC3E}">
        <p14:creationId xmlns:p14="http://schemas.microsoft.com/office/powerpoint/2010/main" val="199551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25</a:t>
            </a:fld>
            <a:endParaRPr lang="fr-FR"/>
          </a:p>
        </p:txBody>
      </p:sp>
    </p:spTree>
    <p:extLst>
      <p:ext uri="{BB962C8B-B14F-4D97-AF65-F5344CB8AC3E}">
        <p14:creationId xmlns:p14="http://schemas.microsoft.com/office/powerpoint/2010/main" val="1794384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L’entreprise</a:t>
            </a:r>
            <a:r>
              <a:rPr lang="fr-FR" baseline="0" dirty="0"/>
              <a:t> encaisse l’argent (qui entre dans le patrimoine). Cela enrichit donc l’entreprise (il y a un produit). La marchandise quitte le patrimoine, elle est donc créditée.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26</a:t>
            </a:fld>
            <a:endParaRPr lang="fr-FR"/>
          </a:p>
        </p:txBody>
      </p:sp>
    </p:spTree>
    <p:extLst>
      <p:ext uri="{BB962C8B-B14F-4D97-AF65-F5344CB8AC3E}">
        <p14:creationId xmlns:p14="http://schemas.microsoft.com/office/powerpoint/2010/main" val="945381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27</a:t>
            </a:fld>
            <a:endParaRPr lang="fr-FR"/>
          </a:p>
        </p:txBody>
      </p:sp>
    </p:spTree>
    <p:extLst>
      <p:ext uri="{BB962C8B-B14F-4D97-AF65-F5344CB8AC3E}">
        <p14:creationId xmlns:p14="http://schemas.microsoft.com/office/powerpoint/2010/main" val="852721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r>
              <a:rPr lang="fr-FR" dirty="0"/>
              <a:t>Dans ce cas, l’achat de la</a:t>
            </a:r>
            <a:r>
              <a:rPr lang="fr-FR" baseline="0" dirty="0"/>
              <a:t> truite permet d’obtenir un gain plus élevé en €.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28</a:t>
            </a:fld>
            <a:endParaRPr lang="fr-FR"/>
          </a:p>
        </p:txBody>
      </p:sp>
    </p:spTree>
    <p:extLst>
      <p:ext uri="{BB962C8B-B14F-4D97-AF65-F5344CB8AC3E}">
        <p14:creationId xmlns:p14="http://schemas.microsoft.com/office/powerpoint/2010/main" val="458830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a:t>
            </a:r>
            <a:r>
              <a:rPr lang="fr-FR" baseline="0" dirty="0"/>
              <a:t> subvention semble plus intéressante. Comme elle n’est pas remboursée, il s’agit d’un enrichissement de 1 pour l’entreprise. </a:t>
            </a:r>
          </a:p>
          <a:p>
            <a:endParaRPr lang="fr-FR" baseline="0" dirty="0"/>
          </a:p>
          <a:p>
            <a:r>
              <a:rPr lang="fr-FR" baseline="0" dirty="0"/>
              <a:t>L’étudiant attentif aura cependant remarqué que pour le prochain achat, il devra disposer d’une trésorerie de 5. Il ne disposera pas de cette trésorerie s’il recourt à la subvention. Cependant, l’emprunt à un cout : 1 +1 de charge d’intérêt (le reste étant le remboursement des sommes prêtées).</a:t>
            </a:r>
          </a:p>
          <a:p>
            <a:endParaRPr lang="fr-FR" baseline="0" dirty="0"/>
          </a:p>
          <a:p>
            <a:r>
              <a:rPr lang="fr-FR" baseline="0" dirty="0"/>
              <a:t>Il est à noter qu’il n’y a ici pas enrichissement : l’argent reçu devant être remboursé.</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29</a:t>
            </a:fld>
            <a:endParaRPr lang="fr-FR"/>
          </a:p>
        </p:txBody>
      </p:sp>
    </p:spTree>
    <p:extLst>
      <p:ext uri="{BB962C8B-B14F-4D97-AF65-F5344CB8AC3E}">
        <p14:creationId xmlns:p14="http://schemas.microsoft.com/office/powerpoint/2010/main" val="104596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300" b="1" dirty="0"/>
              <a:t>Compte de résultat : </a:t>
            </a:r>
            <a:r>
              <a:rPr lang="fr-FR" sz="1300" i="1" u="sng" dirty="0"/>
              <a:t>Définition</a:t>
            </a:r>
            <a:r>
              <a:rPr lang="fr-FR" sz="1300" dirty="0"/>
              <a:t> : Document incluant tous les produits et les charges comptabilisés au cours de l’exercice. </a:t>
            </a:r>
            <a:endParaRPr lang="fr-FR" sz="1300" b="1" dirty="0"/>
          </a:p>
          <a:p>
            <a:endParaRPr lang="fr-FR" sz="1300" b="1" dirty="0"/>
          </a:p>
          <a:p>
            <a:r>
              <a:rPr lang="fr-FR" sz="1300" b="1" dirty="0"/>
              <a:t>1. Produits comptables</a:t>
            </a:r>
            <a:r>
              <a:rPr lang="fr-FR" sz="1300" dirty="0"/>
              <a:t> (aussi appelé chiffre d’affaires) : </a:t>
            </a:r>
          </a:p>
          <a:p>
            <a:r>
              <a:rPr lang="fr-FR" sz="1300" b="1" dirty="0"/>
              <a:t>Définition </a:t>
            </a:r>
            <a:r>
              <a:rPr lang="fr-FR" sz="1300" dirty="0"/>
              <a:t>: Ils traduisent un enrichissement de l’entreprise. </a:t>
            </a:r>
          </a:p>
          <a:p>
            <a:r>
              <a:rPr lang="fr-FR" sz="1300" b="1" dirty="0"/>
              <a:t>Typologie </a:t>
            </a:r>
            <a:r>
              <a:rPr lang="fr-FR" sz="1300" dirty="0"/>
              <a:t>: Ils peuvent être liés à la vente de marchandises, de produits ou de services. </a:t>
            </a:r>
          </a:p>
          <a:p>
            <a:r>
              <a:rPr lang="fr-FR" sz="1300" b="1" dirty="0"/>
              <a:t> </a:t>
            </a:r>
            <a:endParaRPr lang="fr-FR" sz="1300" dirty="0"/>
          </a:p>
          <a:p>
            <a:r>
              <a:rPr lang="fr-FR" sz="1300" b="1" dirty="0"/>
              <a:t>2. Charges comptables </a:t>
            </a:r>
            <a:r>
              <a:rPr lang="fr-FR" sz="1300" dirty="0"/>
              <a:t>: </a:t>
            </a:r>
          </a:p>
          <a:p>
            <a:r>
              <a:rPr lang="fr-FR" sz="1300" b="1" dirty="0"/>
              <a:t>Définition </a:t>
            </a:r>
            <a:r>
              <a:rPr lang="fr-FR" sz="1300" dirty="0"/>
              <a:t>: Biens ou services consommés par l’entreprise pour réaliser son activité. En général, il disparaît lors du premier usage. Il s’agit d’un appauvrissement de l’entreprise. </a:t>
            </a:r>
          </a:p>
          <a:p>
            <a:r>
              <a:rPr lang="fr-FR" sz="1300" b="1" dirty="0"/>
              <a:t>Typologie </a:t>
            </a:r>
            <a:r>
              <a:rPr lang="fr-FR" sz="1300" dirty="0"/>
              <a:t>: Achat de marchandises, de matières premières, honoraires, salaires, services extérieurs et impôts. On y intègre aussi les amortissements (c.à.d. les pertes de valeur des immobilisations).</a:t>
            </a:r>
          </a:p>
          <a:p>
            <a:endParaRPr lang="fr-FR" sz="1300" dirty="0"/>
          </a:p>
          <a:p>
            <a:r>
              <a:rPr lang="fr-FR" sz="1300" b="1" dirty="0"/>
              <a:t>3. Résultat </a:t>
            </a:r>
            <a:r>
              <a:rPr lang="fr-FR" sz="1300" dirty="0"/>
              <a:t>= </a:t>
            </a:r>
            <a:r>
              <a:rPr lang="fr-FR" sz="1300" b="1" dirty="0"/>
              <a:t>Résultat net </a:t>
            </a:r>
            <a:r>
              <a:rPr lang="fr-FR" sz="1300" dirty="0"/>
              <a:t>= Σ Produits – Σ Charges </a:t>
            </a:r>
          </a:p>
          <a:p>
            <a:r>
              <a:rPr lang="fr-FR" sz="1300" dirty="0"/>
              <a:t>	</a:t>
            </a:r>
            <a:r>
              <a:rPr lang="fr-FR" sz="1300" dirty="0">
                <a:sym typeface="Wingdings" panose="05000000000000000000" pitchFamily="2" charset="2"/>
              </a:rPr>
              <a:t></a:t>
            </a:r>
            <a:r>
              <a:rPr lang="fr-FR" sz="1300" dirty="0"/>
              <a:t> Si Résultat &gt; 0 : Bénéfice </a:t>
            </a:r>
          </a:p>
          <a:p>
            <a:r>
              <a:rPr lang="fr-FR" sz="1300" dirty="0"/>
              <a:t>	</a:t>
            </a:r>
            <a:r>
              <a:rPr lang="fr-FR" sz="1300" dirty="0">
                <a:sym typeface="Wingdings" panose="05000000000000000000" pitchFamily="2" charset="2"/>
              </a:rPr>
              <a:t></a:t>
            </a:r>
            <a:r>
              <a:rPr lang="fr-FR" sz="1300" dirty="0"/>
              <a:t> Si résultat &lt; 0 : Perte</a:t>
            </a:r>
          </a:p>
          <a:p>
            <a:r>
              <a:rPr lang="fr-FR" sz="1300" b="1" dirty="0"/>
              <a:t>Utilité </a:t>
            </a:r>
            <a:r>
              <a:rPr lang="fr-FR" sz="1300" dirty="0"/>
              <a:t>: Les résultats correspondent à la valeur revenant aux actionnaires : </a:t>
            </a:r>
          </a:p>
          <a:p>
            <a:r>
              <a:rPr lang="fr-FR" sz="1300" dirty="0"/>
              <a:t>=&gt; En cas de perte : Celle-ci est conservée dans les capitaux propres (RAN) </a:t>
            </a:r>
          </a:p>
          <a:p>
            <a:r>
              <a:rPr lang="fr-FR" sz="1300" dirty="0">
                <a:sym typeface="Wingdings" panose="05000000000000000000" pitchFamily="2" charset="2"/>
              </a:rPr>
              <a:t>=&gt; En cas de bénéfice, celui est conservé dans l’entreprise (en réserve) ou distribué aux actionnaires (dividendes)</a:t>
            </a:r>
            <a:endParaRPr lang="fr-FR" sz="1300" dirty="0"/>
          </a:p>
          <a:p>
            <a:endParaRPr lang="fr-FR" sz="1300" dirty="0"/>
          </a:p>
          <a:p>
            <a:endParaRPr lang="fr-FR" sz="1300" dirty="0"/>
          </a:p>
          <a:p>
            <a:r>
              <a:rPr lang="fr-FR" sz="1300" b="1" dirty="0"/>
              <a:t>Bilan : </a:t>
            </a:r>
            <a:r>
              <a:rPr lang="fr-FR" sz="1300" i="1" u="sng" dirty="0"/>
              <a:t>Définition</a:t>
            </a:r>
            <a:r>
              <a:rPr lang="fr-FR" sz="1300" dirty="0"/>
              <a:t> : Document résumant ce que l’on possède et ce que l’on doit à une date fixe. </a:t>
            </a:r>
          </a:p>
          <a:p>
            <a:r>
              <a:rPr lang="fr-FR" sz="1300" b="1" dirty="0"/>
              <a:t>1. Passifs</a:t>
            </a:r>
            <a:r>
              <a:rPr lang="fr-FR" sz="1300" dirty="0"/>
              <a:t> : Ce que l’on doit !!!</a:t>
            </a:r>
          </a:p>
          <a:p>
            <a:r>
              <a:rPr lang="fr-FR" sz="1300" b="1" dirty="0"/>
              <a:t>1.1. Capital social</a:t>
            </a:r>
            <a:r>
              <a:rPr lang="fr-FR" sz="1300" dirty="0"/>
              <a:t> : Argent mis par les actionnaires (et qu’on devra leur rembourser en cas de dissolution de l’entreprise). Le(s) actionnaire(s) sont propriétaire(s) de l’entreprise. </a:t>
            </a:r>
          </a:p>
          <a:p>
            <a:r>
              <a:rPr lang="fr-FR" sz="1300" b="1" dirty="0"/>
              <a:t>1.2. Réserves</a:t>
            </a:r>
            <a:r>
              <a:rPr lang="fr-FR" sz="1300" dirty="0"/>
              <a:t> : Partie des résultats conservée dans l’entreprise (c’est-à-dire non-distribuée aux actionnaires sous forme de  dividendes). Le RAN correspond au Report A Nouveau. Les pertes sont transférées en RAN. Il faut apurer les RAN (en les compensant par les bénéfices futurs) avant de pouvoir inscrire les bénéfices en réserves (ou les virer sous forme de dividendes). Par simplification, nous regroupons ici RAN et réserves. </a:t>
            </a:r>
          </a:p>
          <a:p>
            <a:r>
              <a:rPr lang="fr-FR" sz="1300" b="1" dirty="0"/>
              <a:t>1.3. Dettes de long terme</a:t>
            </a:r>
            <a:r>
              <a:rPr lang="fr-FR" sz="1300" dirty="0"/>
              <a:t> : Généralement, il s’agit des emprunts contractés auprès des banques (emprunt auprès des établissements de crédit). Le montant indiqué correspond au montant restant à rembourser à la date du bilan.  </a:t>
            </a:r>
          </a:p>
          <a:p>
            <a:r>
              <a:rPr lang="fr-FR" sz="1300" b="1" dirty="0"/>
              <a:t>1.4. Dettes de court terme</a:t>
            </a:r>
            <a:r>
              <a:rPr lang="fr-FR" sz="1300" dirty="0"/>
              <a:t> : Montant que l’on doit aux fournisseurs, aux impôts (etc…) à la date de clôture du bilan. </a:t>
            </a:r>
          </a:p>
          <a:p>
            <a:r>
              <a:rPr lang="fr-FR" sz="1300" b="1" dirty="0"/>
              <a:t>1.5. Trésorerie passive</a:t>
            </a:r>
            <a:r>
              <a:rPr lang="fr-FR" sz="1300" dirty="0"/>
              <a:t> (aussi appelée solde créditeur de banque) : Quand on est dans le rouge au niveau du compte en banque. </a:t>
            </a:r>
          </a:p>
          <a:p>
            <a:r>
              <a:rPr lang="fr-FR" sz="1300" i="1" u="sng" dirty="0"/>
              <a:t>Remarque (1) :</a:t>
            </a:r>
            <a:r>
              <a:rPr lang="fr-FR" sz="1300" dirty="0"/>
              <a:t> Cela génère des agios. </a:t>
            </a:r>
          </a:p>
          <a:p>
            <a:r>
              <a:rPr lang="fr-FR" sz="1300" i="1" u="sng" dirty="0"/>
              <a:t>Remarque (2)</a:t>
            </a:r>
            <a:r>
              <a:rPr lang="fr-FR" sz="1300" dirty="0"/>
              <a:t> : Si les comptes de l’entreprise sont trop dans le rouge, le banquier peut dire « stop ». A ce moment-là, tu ne peux plus payer la prochaine facture et les prochains salaires </a:t>
            </a:r>
            <a:r>
              <a:rPr lang="fr-FR" sz="1300" dirty="0">
                <a:sym typeface="Wingdings" panose="05000000000000000000" pitchFamily="2" charset="2"/>
              </a:rPr>
              <a:t></a:t>
            </a:r>
            <a:r>
              <a:rPr lang="fr-FR" sz="1300" dirty="0"/>
              <a:t> Cessation de paiement et liquidation de l’entreprise. </a:t>
            </a:r>
          </a:p>
          <a:p>
            <a:r>
              <a:rPr lang="fr-FR" sz="1300" b="1" dirty="0"/>
              <a:t> </a:t>
            </a:r>
            <a:endParaRPr lang="fr-FR" sz="1300" dirty="0"/>
          </a:p>
          <a:p>
            <a:r>
              <a:rPr lang="fr-FR" sz="1300" b="1" dirty="0"/>
              <a:t>2. Actifs</a:t>
            </a:r>
            <a:r>
              <a:rPr lang="fr-FR" sz="1300" dirty="0"/>
              <a:t> : Ce que l’on possède !!!</a:t>
            </a:r>
          </a:p>
          <a:p>
            <a:r>
              <a:rPr lang="fr-FR" sz="1300" b="1" dirty="0"/>
              <a:t>Il y a trois colonnes</a:t>
            </a:r>
            <a:r>
              <a:rPr lang="fr-FR" sz="1300" dirty="0"/>
              <a:t>. </a:t>
            </a:r>
          </a:p>
          <a:p>
            <a:r>
              <a:rPr lang="fr-FR" sz="1300" dirty="0"/>
              <a:t>(1) </a:t>
            </a:r>
            <a:r>
              <a:rPr lang="fr-FR" sz="1300" i="1" dirty="0"/>
              <a:t>Le brut</a:t>
            </a:r>
            <a:r>
              <a:rPr lang="fr-FR" sz="1300" dirty="0"/>
              <a:t> correspond à la valeur des biens à la date d’achat. </a:t>
            </a:r>
          </a:p>
          <a:p>
            <a:r>
              <a:rPr lang="fr-FR" sz="1300" dirty="0"/>
              <a:t>(2) </a:t>
            </a:r>
            <a:r>
              <a:rPr lang="fr-FR" sz="1300" i="1" dirty="0"/>
              <a:t>Les amortissements</a:t>
            </a:r>
            <a:r>
              <a:rPr lang="fr-FR" sz="1300" dirty="0"/>
              <a:t> correspondent aux pertes de valeur cumulées dans le temps. </a:t>
            </a:r>
          </a:p>
          <a:p>
            <a:r>
              <a:rPr lang="fr-FR" sz="1300" dirty="0"/>
              <a:t>(3) L</a:t>
            </a:r>
            <a:r>
              <a:rPr lang="fr-FR" sz="1300" i="1" dirty="0"/>
              <a:t>e net</a:t>
            </a:r>
            <a:r>
              <a:rPr lang="fr-FR" sz="1300" dirty="0"/>
              <a:t> correspond à la différence entre la valeur à l’origine et la perte de valeur.</a:t>
            </a:r>
          </a:p>
          <a:p>
            <a:r>
              <a:rPr lang="fr-FR" sz="1300" dirty="0"/>
              <a:t>Par simplification,</a:t>
            </a:r>
            <a:r>
              <a:rPr lang="fr-FR" sz="1300" baseline="0" dirty="0"/>
              <a:t> nous ne présentons ici qu’une seule colonne. Celle-ci correspond à la valeur nette. Nous inscrirons donc les valeurs d’achat desquelles seront retranchées les pertes de valeur (amortissement des immobilisations). </a:t>
            </a:r>
            <a:endParaRPr lang="fr-FR" sz="1300" dirty="0"/>
          </a:p>
          <a:p>
            <a:r>
              <a:rPr lang="fr-FR" sz="1300" b="1" dirty="0"/>
              <a:t>2.1. Immobilisations </a:t>
            </a:r>
            <a:r>
              <a:rPr lang="fr-FR" sz="1300" dirty="0"/>
              <a:t>: Elément détenu par l’entreprise sur le long terme et dont on compte tirer des avantages économiques futurs. Sa valeur dépasse généralement 500 €. </a:t>
            </a:r>
          </a:p>
          <a:p>
            <a:r>
              <a:rPr lang="fr-FR" sz="1300" i="1" u="sng" dirty="0"/>
              <a:t>Typologie</a:t>
            </a:r>
            <a:r>
              <a:rPr lang="fr-FR" sz="1300" dirty="0"/>
              <a:t> : matériel (machine, véhicule, etc…), immatériel (brevet, logiciel, etc…) ou financier (par ex. actions d’une filiale).  </a:t>
            </a:r>
          </a:p>
          <a:p>
            <a:r>
              <a:rPr lang="fr-FR" sz="1300" b="1" i="1" u="sng" dirty="0"/>
              <a:t>Remarque</a:t>
            </a:r>
            <a:r>
              <a:rPr lang="fr-FR" sz="1300" b="1" dirty="0"/>
              <a:t> : </a:t>
            </a:r>
            <a:r>
              <a:rPr lang="fr-FR" sz="1300" dirty="0"/>
              <a:t>Les immobilisations doivent être amorties. Cela représente les pertes de valeur des immobilisations. Par exemple, on achète une voiture en N pour 10.000 €. On compte l’utiliser 5 ans. Chaque année, elle perd 2.000 €.  Fin N+2, la voiture apparaîtra à 10 000 en valeur brute, 4 000 en amortissement et 6 000 euros en valeur nette. </a:t>
            </a:r>
          </a:p>
          <a:p>
            <a:r>
              <a:rPr lang="fr-FR" sz="1300" b="1" dirty="0"/>
              <a:t>2.2. Stocks </a:t>
            </a:r>
            <a:r>
              <a:rPr lang="fr-FR" sz="1300" dirty="0"/>
              <a:t>: Biens possédés par l’entreprise à date de clôture. </a:t>
            </a:r>
          </a:p>
          <a:p>
            <a:r>
              <a:rPr lang="fr-FR" sz="1300" b="1" dirty="0"/>
              <a:t>2.3. Créances </a:t>
            </a:r>
            <a:r>
              <a:rPr lang="fr-FR" sz="1300" dirty="0"/>
              <a:t>: Argent dû par les clients de l’entreprise à la date du bilan. </a:t>
            </a:r>
          </a:p>
          <a:p>
            <a:r>
              <a:rPr lang="fr-FR" sz="1300" b="1" dirty="0"/>
              <a:t>2.4. Disponibilité </a:t>
            </a:r>
            <a:r>
              <a:rPr lang="fr-FR" sz="1300" dirty="0"/>
              <a:t>: Argent sur le compte en banque (si le compte en banque est dans le vert). </a:t>
            </a:r>
          </a:p>
          <a:p>
            <a:endParaRPr lang="fr-FR" sz="130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a:t>
            </a:fld>
            <a:endParaRPr lang="fr-FR"/>
          </a:p>
        </p:txBody>
      </p:sp>
    </p:spTree>
    <p:extLst>
      <p:ext uri="{BB962C8B-B14F-4D97-AF65-F5344CB8AC3E}">
        <p14:creationId xmlns:p14="http://schemas.microsoft.com/office/powerpoint/2010/main" val="2120644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a:t>
            </a:r>
            <a:r>
              <a:rPr lang="fr-FR" baseline="0" dirty="0"/>
              <a:t> subvention semble plus intéressante. Comme elle n’est pas remboursée, il s’agit d’un enrichissement de 1 pour l’entreprise. </a:t>
            </a:r>
          </a:p>
          <a:p>
            <a:endParaRPr lang="fr-FR" baseline="0" dirty="0"/>
          </a:p>
          <a:p>
            <a:r>
              <a:rPr lang="fr-FR" baseline="0" dirty="0"/>
              <a:t>L’étudiant attentif aura cependant remarqué que pour le prochain achat, il devra disposer d’une trésorerie de 5. Il ne disposera pas de cette trésorerie s’il recourt à la subvention. Cependant, l’emprunt à un cout : 1 +1 de charge d’intérêt (le reste étant le remboursement des sommes prêtées).</a:t>
            </a:r>
          </a:p>
          <a:p>
            <a:endParaRPr lang="fr-FR" baseline="0" dirty="0"/>
          </a:p>
          <a:p>
            <a:r>
              <a:rPr lang="fr-FR" baseline="0" dirty="0"/>
              <a:t>Il est à noter qu’il n’y a ici pas enrichissement : l’argent reçu devant être remboursé.</a:t>
            </a:r>
          </a:p>
          <a:p>
            <a:endParaRPr lang="fr-FR" baseline="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30</a:t>
            </a:fld>
            <a:endParaRPr lang="fr-FR"/>
          </a:p>
        </p:txBody>
      </p:sp>
    </p:spTree>
    <p:extLst>
      <p:ext uri="{BB962C8B-B14F-4D97-AF65-F5344CB8AC3E}">
        <p14:creationId xmlns:p14="http://schemas.microsoft.com/office/powerpoint/2010/main" val="21501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31</a:t>
            </a:fld>
            <a:endParaRPr lang="fr-FR"/>
          </a:p>
        </p:txBody>
      </p:sp>
    </p:spTree>
    <p:extLst>
      <p:ext uri="{BB962C8B-B14F-4D97-AF65-F5344CB8AC3E}">
        <p14:creationId xmlns:p14="http://schemas.microsoft.com/office/powerpoint/2010/main" val="2342475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32</a:t>
            </a:fld>
            <a:endParaRPr lang="fr-FR"/>
          </a:p>
        </p:txBody>
      </p:sp>
    </p:spTree>
    <p:extLst>
      <p:ext uri="{BB962C8B-B14F-4D97-AF65-F5344CB8AC3E}">
        <p14:creationId xmlns:p14="http://schemas.microsoft.com/office/powerpoint/2010/main" val="3125555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33</a:t>
            </a:fld>
            <a:endParaRPr lang="fr-FR"/>
          </a:p>
        </p:txBody>
      </p:sp>
    </p:spTree>
    <p:extLst>
      <p:ext uri="{BB962C8B-B14F-4D97-AF65-F5344CB8AC3E}">
        <p14:creationId xmlns:p14="http://schemas.microsoft.com/office/powerpoint/2010/main" val="908869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à noter que les gains sur les deux produits</a:t>
            </a:r>
            <a:r>
              <a:rPr lang="fr-FR" baseline="0" dirty="0"/>
              <a:t> sont identiques (marge de +2). Simplement, la revente du champagne améliore davantage la trésorerie et le résultat. </a:t>
            </a:r>
          </a:p>
          <a:p>
            <a:endParaRPr lang="fr-FR" baseline="0" dirty="0"/>
          </a:p>
          <a:p>
            <a:r>
              <a:rPr lang="fr-FR" baseline="0" dirty="0"/>
              <a:t>L’étudiant attentif pourra noter cependant que la truite est un produit périssable. Pour limiter le risque de perte, il conviendrait de privilégier la vente de la truite. Nous choisissons ici de privilégier la vente du champagne (en supposant que le risque de perte est négligeable).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34</a:t>
            </a:fld>
            <a:endParaRPr lang="fr-FR"/>
          </a:p>
        </p:txBody>
      </p:sp>
    </p:spTree>
    <p:extLst>
      <p:ext uri="{BB962C8B-B14F-4D97-AF65-F5344CB8AC3E}">
        <p14:creationId xmlns:p14="http://schemas.microsoft.com/office/powerpoint/2010/main" val="2831351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35</a:t>
            </a:fld>
            <a:endParaRPr lang="fr-FR"/>
          </a:p>
        </p:txBody>
      </p:sp>
    </p:spTree>
    <p:extLst>
      <p:ext uri="{BB962C8B-B14F-4D97-AF65-F5344CB8AC3E}">
        <p14:creationId xmlns:p14="http://schemas.microsoft.com/office/powerpoint/2010/main" val="3298777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décaissement (trésorerie au crédit) concerne deux éléments : le remboursement d’emprunt</a:t>
            </a:r>
            <a:r>
              <a:rPr lang="fr-FR" baseline="0" dirty="0"/>
              <a:t> (-3) et 1 de charge d’intérêts. </a:t>
            </a:r>
          </a:p>
          <a:p>
            <a:r>
              <a:rPr lang="fr-FR" baseline="0" dirty="0"/>
              <a:t>Le remboursement de 3 vient faire diminuer le montant de la dette restante mais n’entraine pas d’appauvrissement (charge). En effet, l’argent prêté est rendu. Il n’y a donc ni enrichissement ni appauvrissement sur cette partie. </a:t>
            </a:r>
          </a:p>
          <a:p>
            <a:r>
              <a:rPr lang="fr-FR" baseline="0" dirty="0"/>
              <a:t>L’appauvrissement concerne uniquement l’argent supplémentaire demandé par la banque pour le service rendu (le service étant d’avoir avancé de l’argent), c’est-à-dire les charge d’intérêts.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36</a:t>
            </a:fld>
            <a:endParaRPr lang="fr-FR"/>
          </a:p>
        </p:txBody>
      </p:sp>
    </p:spTree>
    <p:extLst>
      <p:ext uri="{BB962C8B-B14F-4D97-AF65-F5344CB8AC3E}">
        <p14:creationId xmlns:p14="http://schemas.microsoft.com/office/powerpoint/2010/main" val="3357581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37</a:t>
            </a:fld>
            <a:endParaRPr lang="fr-FR"/>
          </a:p>
        </p:txBody>
      </p:sp>
    </p:spTree>
    <p:extLst>
      <p:ext uri="{BB962C8B-B14F-4D97-AF65-F5344CB8AC3E}">
        <p14:creationId xmlns:p14="http://schemas.microsoft.com/office/powerpoint/2010/main" val="1585716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Il est à noter que le bénéfice de l’année 2 apure les pertes de l’année 1. Le montant de la RAN / réserve = 0. Les bénéfices futurs pourront soit être intégrés aux réserves soit être distribués sous forme de dividendes. </a:t>
            </a: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38</a:t>
            </a:fld>
            <a:endParaRPr lang="fr-FR"/>
          </a:p>
        </p:txBody>
      </p:sp>
    </p:spTree>
    <p:extLst>
      <p:ext uri="{BB962C8B-B14F-4D97-AF65-F5344CB8AC3E}">
        <p14:creationId xmlns:p14="http://schemas.microsoft.com/office/powerpoint/2010/main" val="1910062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39</a:t>
            </a:fld>
            <a:endParaRPr lang="fr-FR"/>
          </a:p>
        </p:txBody>
      </p:sp>
    </p:spTree>
    <p:extLst>
      <p:ext uri="{BB962C8B-B14F-4D97-AF65-F5344CB8AC3E}">
        <p14:creationId xmlns:p14="http://schemas.microsoft.com/office/powerpoint/2010/main" val="99903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écriture est</a:t>
            </a:r>
            <a:r>
              <a:rPr lang="fr-FR" baseline="0" dirty="0"/>
              <a:t> la traduction comptable d’un évènement économique. </a:t>
            </a:r>
          </a:p>
          <a:p>
            <a:r>
              <a:rPr lang="fr-FR" baseline="0" dirty="0"/>
              <a:t>L’écriture doit comporter 1) une date, 2) les éléments (appelés comptes en comptabilité) faisant l’objet de l’opération, 3) un montant et 4) un libellé. </a:t>
            </a:r>
          </a:p>
          <a:p>
            <a:endParaRPr lang="fr-FR" baseline="0" dirty="0"/>
          </a:p>
          <a:p>
            <a:r>
              <a:rPr lang="fr-FR" baseline="0" dirty="0"/>
              <a:t>La notion de débit et crédit est très importante. </a:t>
            </a:r>
          </a:p>
          <a:p>
            <a:r>
              <a:rPr lang="fr-FR" dirty="0"/>
              <a:t>Les</a:t>
            </a:r>
            <a:r>
              <a:rPr lang="fr-FR" baseline="0" dirty="0"/>
              <a:t> éléments crédités correspondent aux éléments sortants du patrimoine de l’entreprise. Selon la vision emplois/ressources, le crédit est aussi considéré comme la ressource à l’origine de l’opération.</a:t>
            </a:r>
          </a:p>
          <a:p>
            <a:pPr defTabSz="990752">
              <a:defRPr/>
            </a:pPr>
            <a:r>
              <a:rPr lang="fr-FR" baseline="0" dirty="0"/>
              <a:t>A l’inverse, les éléments débités sont ceux entrant dans le patrimoine. Selon la vision emplois/ressources, le débit est aussi considéré comme un emploi, c.à.d. l’élément résultant de la ressource.</a:t>
            </a:r>
          </a:p>
          <a:p>
            <a:pPr defTabSz="990752">
              <a:defRPr/>
            </a:pPr>
            <a:endParaRPr lang="fr-FR" baseline="0" dirty="0"/>
          </a:p>
          <a:p>
            <a:pPr defTabSz="990752">
              <a:defRPr/>
            </a:pPr>
            <a:r>
              <a:rPr lang="fr-FR" baseline="0" dirty="0"/>
              <a:t>A noter : Il peut y avoir plusieurs lignes au débit et plusieurs lignes au crédit. Par convention, tous les éléments débités doivent être présentés avant les éléments crédités. </a:t>
            </a:r>
          </a:p>
          <a:p>
            <a:pPr defTabSz="990752">
              <a:defRPr/>
            </a:pPr>
            <a:endParaRPr lang="fr-FR" baseline="0" dirty="0"/>
          </a:p>
          <a:p>
            <a:pPr defTabSz="990752">
              <a:defRPr/>
            </a:pPr>
            <a:r>
              <a:rPr lang="fr-FR" baseline="0" dirty="0"/>
              <a:t>Dans le langage courant, une somme est débitée lorsque elle vient diminuer le compte en banque. Préciser aux étudiants que le relevé de banque correspond à la comptabilité de la banque (lorsqu’une somme est débitée, elle sort du compte personnel et entre dans celle de la banque (débit pour la banque). La somme est ensuite transférée par la banque à un autre organisme). Insister sur le fait qu’en comptabilité d’entreprise, le débit entre et le crédit sort. </a:t>
            </a:r>
          </a:p>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a:t>
            </a:fld>
            <a:endParaRPr lang="fr-FR"/>
          </a:p>
        </p:txBody>
      </p:sp>
    </p:spTree>
    <p:extLst>
      <p:ext uri="{BB962C8B-B14F-4D97-AF65-F5344CB8AC3E}">
        <p14:creationId xmlns:p14="http://schemas.microsoft.com/office/powerpoint/2010/main" val="4037254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40</a:t>
            </a:fld>
            <a:endParaRPr lang="fr-FR"/>
          </a:p>
        </p:txBody>
      </p:sp>
    </p:spTree>
    <p:extLst>
      <p:ext uri="{BB962C8B-B14F-4D97-AF65-F5344CB8AC3E}">
        <p14:creationId xmlns:p14="http://schemas.microsoft.com/office/powerpoint/2010/main" val="3186071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41</a:t>
            </a:fld>
            <a:endParaRPr lang="fr-FR"/>
          </a:p>
        </p:txBody>
      </p:sp>
    </p:spTree>
    <p:extLst>
      <p:ext uri="{BB962C8B-B14F-4D97-AF65-F5344CB8AC3E}">
        <p14:creationId xmlns:p14="http://schemas.microsoft.com/office/powerpoint/2010/main" val="900236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42</a:t>
            </a:fld>
            <a:endParaRPr lang="fr-FR"/>
          </a:p>
        </p:txBody>
      </p:sp>
    </p:spTree>
    <p:extLst>
      <p:ext uri="{BB962C8B-B14F-4D97-AF65-F5344CB8AC3E}">
        <p14:creationId xmlns:p14="http://schemas.microsoft.com/office/powerpoint/2010/main" val="1597267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43</a:t>
            </a:fld>
            <a:endParaRPr lang="fr-FR"/>
          </a:p>
        </p:txBody>
      </p:sp>
    </p:spTree>
    <p:extLst>
      <p:ext uri="{BB962C8B-B14F-4D97-AF65-F5344CB8AC3E}">
        <p14:creationId xmlns:p14="http://schemas.microsoft.com/office/powerpoint/2010/main" val="2398661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44</a:t>
            </a:fld>
            <a:endParaRPr lang="fr-FR"/>
          </a:p>
        </p:txBody>
      </p:sp>
    </p:spTree>
    <p:extLst>
      <p:ext uri="{BB962C8B-B14F-4D97-AF65-F5344CB8AC3E}">
        <p14:creationId xmlns:p14="http://schemas.microsoft.com/office/powerpoint/2010/main" val="1246708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L’entreprise</a:t>
            </a:r>
            <a:r>
              <a:rPr lang="fr-FR" baseline="0" dirty="0"/>
              <a:t> encaisse l’argent (qui entre dans le patrimoine). Cela enrichit donc l’entreprise (il y a un produit). La marchandise quitte le patrimoine, elle est donc créditée.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45</a:t>
            </a:fld>
            <a:endParaRPr lang="fr-FR"/>
          </a:p>
        </p:txBody>
      </p:sp>
    </p:spTree>
    <p:extLst>
      <p:ext uri="{BB962C8B-B14F-4D97-AF65-F5344CB8AC3E}">
        <p14:creationId xmlns:p14="http://schemas.microsoft.com/office/powerpoint/2010/main" val="2378177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46</a:t>
            </a:fld>
            <a:endParaRPr lang="fr-FR"/>
          </a:p>
        </p:txBody>
      </p:sp>
    </p:spTree>
    <p:extLst>
      <p:ext uri="{BB962C8B-B14F-4D97-AF65-F5344CB8AC3E}">
        <p14:creationId xmlns:p14="http://schemas.microsoft.com/office/powerpoint/2010/main" val="4280409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a:t>
            </a:r>
            <a:r>
              <a:rPr lang="fr-FR" baseline="0" dirty="0"/>
              <a:t> les 4 critères d’une immobilisation : </a:t>
            </a:r>
          </a:p>
          <a:p>
            <a:pPr marL="185766" indent="-185766">
              <a:buFontTx/>
              <a:buChar char="-"/>
            </a:pPr>
            <a:r>
              <a:rPr lang="fr-FR" baseline="0" dirty="0"/>
              <a:t>Appartenance à l’entreprise, </a:t>
            </a:r>
          </a:p>
          <a:p>
            <a:pPr marL="185766" indent="-185766">
              <a:buFontTx/>
              <a:buChar char="-"/>
            </a:pPr>
            <a:r>
              <a:rPr lang="fr-FR" baseline="0" dirty="0"/>
              <a:t>Générateur d’avantages économiques futurs</a:t>
            </a:r>
          </a:p>
          <a:p>
            <a:pPr marL="185766" indent="-185766">
              <a:buFontTx/>
              <a:buChar char="-"/>
            </a:pPr>
            <a:r>
              <a:rPr lang="fr-FR" baseline="0" dirty="0"/>
              <a:t>Conservée plus de 1 an </a:t>
            </a:r>
          </a:p>
          <a:p>
            <a:pPr marL="185766" indent="-185766">
              <a:buFontTx/>
              <a:buChar char="-"/>
            </a:pPr>
            <a:r>
              <a:rPr lang="fr-FR" baseline="0" dirty="0"/>
              <a:t>Plus de 500 euros.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47</a:t>
            </a:fld>
            <a:endParaRPr lang="fr-FR"/>
          </a:p>
        </p:txBody>
      </p:sp>
    </p:spTree>
    <p:extLst>
      <p:ext uri="{BB962C8B-B14F-4D97-AF65-F5344CB8AC3E}">
        <p14:creationId xmlns:p14="http://schemas.microsoft.com/office/powerpoint/2010/main" val="2784655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48</a:t>
            </a:fld>
            <a:endParaRPr lang="fr-FR"/>
          </a:p>
        </p:txBody>
      </p:sp>
    </p:spTree>
    <p:extLst>
      <p:ext uri="{BB962C8B-B14F-4D97-AF65-F5344CB8AC3E}">
        <p14:creationId xmlns:p14="http://schemas.microsoft.com/office/powerpoint/2010/main" val="53324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décaissement (trésorerie au crédit) concerne deux éléments : le remboursement d’emprunt</a:t>
            </a:r>
            <a:r>
              <a:rPr lang="fr-FR" baseline="0" dirty="0"/>
              <a:t> (-3) et 1 de charge d’intérêts. </a:t>
            </a:r>
          </a:p>
          <a:p>
            <a:r>
              <a:rPr lang="fr-FR" baseline="0" dirty="0"/>
              <a:t>Le remboursement de 3 vient faire diminuer le montant de la dette restante mais n’entraine pas d’appauvrissement (charge). En effet, l’argent prêté est rendu. Il n’y a donc ni enrichissement ni appauvrissement sur cette partie. </a:t>
            </a:r>
          </a:p>
          <a:p>
            <a:r>
              <a:rPr lang="fr-FR" baseline="0" dirty="0"/>
              <a:t>L’appauvrissement concerne uniquement l’argent supplémentaire demandé par la banque pour le service rendu (le service étant d’avoir avancé de l’argent), c’est-à-dire les charge d’intérêts.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49</a:t>
            </a:fld>
            <a:endParaRPr lang="fr-FR"/>
          </a:p>
        </p:txBody>
      </p:sp>
    </p:spTree>
    <p:extLst>
      <p:ext uri="{BB962C8B-B14F-4D97-AF65-F5344CB8AC3E}">
        <p14:creationId xmlns:p14="http://schemas.microsoft.com/office/powerpoint/2010/main" val="322888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paiement comptant signifie que la charge (achat de marchandises ou de biens) doit être payé immédiatement.</a:t>
            </a: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a:t>
            </a:fld>
            <a:endParaRPr lang="fr-FR"/>
          </a:p>
        </p:txBody>
      </p:sp>
    </p:spTree>
    <p:extLst>
      <p:ext uri="{BB962C8B-B14F-4D97-AF65-F5344CB8AC3E}">
        <p14:creationId xmlns:p14="http://schemas.microsoft.com/office/powerpoint/2010/main" val="2811968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a:t>
            </a:r>
            <a:r>
              <a:rPr lang="fr-FR" baseline="0" dirty="0"/>
              <a:t> les 4 critères d’une immobilisation : </a:t>
            </a:r>
          </a:p>
          <a:p>
            <a:pPr marL="185766" indent="-185766">
              <a:buFontTx/>
              <a:buChar char="-"/>
            </a:pPr>
            <a:r>
              <a:rPr lang="fr-FR" baseline="0" dirty="0"/>
              <a:t>Appartenance à l’entreprise, </a:t>
            </a:r>
          </a:p>
          <a:p>
            <a:pPr marL="185766" indent="-185766">
              <a:buFontTx/>
              <a:buChar char="-"/>
            </a:pPr>
            <a:r>
              <a:rPr lang="fr-FR" baseline="0" dirty="0"/>
              <a:t>Générateur d’avantage économiques futurs</a:t>
            </a:r>
          </a:p>
          <a:p>
            <a:pPr marL="185766" indent="-185766">
              <a:buFontTx/>
              <a:buChar char="-"/>
            </a:pPr>
            <a:r>
              <a:rPr lang="fr-FR" baseline="0" dirty="0"/>
              <a:t>Conservé plus de 1 an </a:t>
            </a:r>
          </a:p>
          <a:p>
            <a:pPr marL="185766" indent="-185766">
              <a:buFontTx/>
              <a:buChar char="-"/>
            </a:pPr>
            <a:r>
              <a:rPr lang="fr-FR" baseline="0" dirty="0"/>
              <a:t>Plus de 500 euros.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50</a:t>
            </a:fld>
            <a:endParaRPr lang="fr-FR"/>
          </a:p>
        </p:txBody>
      </p:sp>
    </p:spTree>
    <p:extLst>
      <p:ext uri="{BB962C8B-B14F-4D97-AF65-F5344CB8AC3E}">
        <p14:creationId xmlns:p14="http://schemas.microsoft.com/office/powerpoint/2010/main" val="3584035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a:t>
            </a:r>
            <a:r>
              <a:rPr lang="fr-FR" baseline="0" dirty="0"/>
              <a:t> les 4 critères d’une immobilisation : </a:t>
            </a:r>
          </a:p>
          <a:p>
            <a:pPr marL="185766" indent="-185766">
              <a:buFontTx/>
              <a:buChar char="-"/>
            </a:pPr>
            <a:r>
              <a:rPr lang="fr-FR" baseline="0" dirty="0"/>
              <a:t>Appartenance à l’entreprise, </a:t>
            </a:r>
          </a:p>
          <a:p>
            <a:pPr marL="185766" indent="-185766">
              <a:buFontTx/>
              <a:buChar char="-"/>
            </a:pPr>
            <a:r>
              <a:rPr lang="fr-FR" baseline="0" dirty="0"/>
              <a:t>Générateur d’avantages économiques futurs</a:t>
            </a:r>
          </a:p>
          <a:p>
            <a:pPr marL="185766" indent="-185766">
              <a:buFontTx/>
              <a:buChar char="-"/>
            </a:pPr>
            <a:r>
              <a:rPr lang="fr-FR" baseline="0" dirty="0"/>
              <a:t>Conservée plus de 1 an </a:t>
            </a:r>
          </a:p>
          <a:p>
            <a:pPr marL="185766" indent="-185766">
              <a:buFontTx/>
              <a:buChar char="-"/>
            </a:pPr>
            <a:r>
              <a:rPr lang="fr-FR" baseline="0" dirty="0"/>
              <a:t>Plus de 500 euros. </a:t>
            </a:r>
          </a:p>
          <a:p>
            <a:pPr marL="185766" indent="-185766">
              <a:buFontTx/>
              <a:buChar char="-"/>
            </a:pPr>
            <a:endParaRPr lang="fr-FR" baseline="0" dirty="0"/>
          </a:p>
          <a:p>
            <a:pPr marL="0" indent="0">
              <a:buFontTx/>
              <a:buNone/>
            </a:pPr>
            <a:r>
              <a:rPr lang="fr-FR" baseline="0" dirty="0"/>
              <a:t>Vous pouvez faire un rappel de la forme compète du bilan. A l’actif, nous retrouvons trois colonnes : brut (valeur d’origine/d’achat) = cinq dans note cas. (2) A&amp;D : Amortissement et dépréciation (les pertes de valeurs de nos actif) = 1 et (3) la valeur nette (proche de la valeur réelle /valeur de marché de nos actifs) = brut – A&amp;D donc 4 ici. </a:t>
            </a: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51</a:t>
            </a:fld>
            <a:endParaRPr lang="fr-FR"/>
          </a:p>
        </p:txBody>
      </p:sp>
    </p:spTree>
    <p:extLst>
      <p:ext uri="{BB962C8B-B14F-4D97-AF65-F5344CB8AC3E}">
        <p14:creationId xmlns:p14="http://schemas.microsoft.com/office/powerpoint/2010/main" val="29699842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52</a:t>
            </a:fld>
            <a:endParaRPr lang="fr-FR"/>
          </a:p>
        </p:txBody>
      </p:sp>
    </p:spTree>
    <p:extLst>
      <p:ext uri="{BB962C8B-B14F-4D97-AF65-F5344CB8AC3E}">
        <p14:creationId xmlns:p14="http://schemas.microsoft.com/office/powerpoint/2010/main" val="2670543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53</a:t>
            </a:fld>
            <a:endParaRPr lang="fr-FR"/>
          </a:p>
        </p:txBody>
      </p:sp>
    </p:spTree>
    <p:extLst>
      <p:ext uri="{BB962C8B-B14F-4D97-AF65-F5344CB8AC3E}">
        <p14:creationId xmlns:p14="http://schemas.microsoft.com/office/powerpoint/2010/main" val="2226814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54</a:t>
            </a:fld>
            <a:endParaRPr lang="fr-FR"/>
          </a:p>
        </p:txBody>
      </p:sp>
    </p:spTree>
    <p:extLst>
      <p:ext uri="{BB962C8B-B14F-4D97-AF65-F5344CB8AC3E}">
        <p14:creationId xmlns:p14="http://schemas.microsoft.com/office/powerpoint/2010/main" val="19949407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55</a:t>
            </a:fld>
            <a:endParaRPr lang="fr-FR"/>
          </a:p>
        </p:txBody>
      </p:sp>
    </p:spTree>
    <p:extLst>
      <p:ext uri="{BB962C8B-B14F-4D97-AF65-F5344CB8AC3E}">
        <p14:creationId xmlns:p14="http://schemas.microsoft.com/office/powerpoint/2010/main" val="33673388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56</a:t>
            </a:fld>
            <a:endParaRPr lang="fr-FR"/>
          </a:p>
        </p:txBody>
      </p:sp>
    </p:spTree>
    <p:extLst>
      <p:ext uri="{BB962C8B-B14F-4D97-AF65-F5344CB8AC3E}">
        <p14:creationId xmlns:p14="http://schemas.microsoft.com/office/powerpoint/2010/main" val="3668565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57</a:t>
            </a:fld>
            <a:endParaRPr lang="fr-FR"/>
          </a:p>
        </p:txBody>
      </p:sp>
    </p:spTree>
    <p:extLst>
      <p:ext uri="{BB962C8B-B14F-4D97-AF65-F5344CB8AC3E}">
        <p14:creationId xmlns:p14="http://schemas.microsoft.com/office/powerpoint/2010/main" val="18886794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58</a:t>
            </a:fld>
            <a:endParaRPr lang="fr-FR"/>
          </a:p>
        </p:txBody>
      </p:sp>
    </p:spTree>
    <p:extLst>
      <p:ext uri="{BB962C8B-B14F-4D97-AF65-F5344CB8AC3E}">
        <p14:creationId xmlns:p14="http://schemas.microsoft.com/office/powerpoint/2010/main" val="42535123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L’option</a:t>
            </a:r>
            <a:r>
              <a:rPr lang="fr-FR" baseline="0" dirty="0"/>
              <a:t> d’acheter avec dette fournisseur doit être retenue. L’entreprise dispose ici d’une trésorerie = 0. De plus, la certitude d’avoir une vente avant l’échéance de la dette permet de s’assurer qu’il n’y aura pas de problème de trésorerie à l’avenir.</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59</a:t>
            </a:fld>
            <a:endParaRPr lang="fr-FR"/>
          </a:p>
        </p:txBody>
      </p:sp>
    </p:spTree>
    <p:extLst>
      <p:ext uri="{BB962C8B-B14F-4D97-AF65-F5344CB8AC3E}">
        <p14:creationId xmlns:p14="http://schemas.microsoft.com/office/powerpoint/2010/main" val="390597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a:t>
            </a:fld>
            <a:endParaRPr lang="fr-FR"/>
          </a:p>
        </p:txBody>
      </p:sp>
    </p:spTree>
    <p:extLst>
      <p:ext uri="{BB962C8B-B14F-4D97-AF65-F5344CB8AC3E}">
        <p14:creationId xmlns:p14="http://schemas.microsoft.com/office/powerpoint/2010/main" val="12706758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60</a:t>
            </a:fld>
            <a:endParaRPr lang="fr-FR"/>
          </a:p>
        </p:txBody>
      </p:sp>
    </p:spTree>
    <p:extLst>
      <p:ext uri="{BB962C8B-B14F-4D97-AF65-F5344CB8AC3E}">
        <p14:creationId xmlns:p14="http://schemas.microsoft.com/office/powerpoint/2010/main" val="32310802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fait que l’entreprise ait une échéance de remboursement</a:t>
            </a:r>
            <a:r>
              <a:rPr lang="fr-FR" baseline="0" dirty="0"/>
              <a:t> de dette à moins de 2 mois (01/03) nécessite l’encaissement de l’argent immédiatement afin de faire face à cette prochaine échéance. Nous retenons donc l’encaissement immédiat. </a:t>
            </a:r>
          </a:p>
          <a:p>
            <a:r>
              <a:rPr lang="fr-FR" baseline="0" dirty="0"/>
              <a:t>Vous pouvez montrer aux étudiants l’endroit (actif du bilan) dans lequel la comptabilisation d’une créance doit apparaitre. </a:t>
            </a:r>
          </a:p>
          <a:p>
            <a:endParaRPr lang="fr-FR" baseline="0" dirty="0"/>
          </a:p>
          <a:p>
            <a:r>
              <a:rPr lang="fr-FR" baseline="0" dirty="0"/>
              <a:t>Il est à noter que l’immobilisation donne un gain et permet de vendre 1 unité plus chère (5 au comptant plus le bonus lié à l’immobilisation).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61</a:t>
            </a:fld>
            <a:endParaRPr lang="fr-FR"/>
          </a:p>
        </p:txBody>
      </p:sp>
    </p:spTree>
    <p:extLst>
      <p:ext uri="{BB962C8B-B14F-4D97-AF65-F5344CB8AC3E}">
        <p14:creationId xmlns:p14="http://schemas.microsoft.com/office/powerpoint/2010/main" val="1634750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62</a:t>
            </a:fld>
            <a:endParaRPr lang="fr-FR"/>
          </a:p>
        </p:txBody>
      </p:sp>
    </p:spTree>
    <p:extLst>
      <p:ext uri="{BB962C8B-B14F-4D97-AF65-F5344CB8AC3E}">
        <p14:creationId xmlns:p14="http://schemas.microsoft.com/office/powerpoint/2010/main" val="2942648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il n’y a ni</a:t>
            </a:r>
            <a:r>
              <a:rPr lang="fr-FR" baseline="0" dirty="0"/>
              <a:t> enrichissement ni appauvrissement. Nous constatons simplement que nous payons nos dettes. (L’appauvrissement ayant eu lieu au moment de la signature de la facture engageant l’entreprise à payer)</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63</a:t>
            </a:fld>
            <a:endParaRPr lang="fr-FR"/>
          </a:p>
        </p:txBody>
      </p:sp>
    </p:spTree>
    <p:extLst>
      <p:ext uri="{BB962C8B-B14F-4D97-AF65-F5344CB8AC3E}">
        <p14:creationId xmlns:p14="http://schemas.microsoft.com/office/powerpoint/2010/main" val="928580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64</a:t>
            </a:fld>
            <a:endParaRPr lang="fr-FR"/>
          </a:p>
        </p:txBody>
      </p:sp>
    </p:spTree>
    <p:extLst>
      <p:ext uri="{BB962C8B-B14F-4D97-AF65-F5344CB8AC3E}">
        <p14:creationId xmlns:p14="http://schemas.microsoft.com/office/powerpoint/2010/main" val="2781281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rappel : </a:t>
            </a:r>
          </a:p>
          <a:p>
            <a:r>
              <a:rPr lang="fr-FR" dirty="0"/>
              <a:t>Perte</a:t>
            </a:r>
            <a:r>
              <a:rPr lang="fr-FR" baseline="0" dirty="0"/>
              <a:t> de valeur de l’immobilisation (au crédit). Cela signifie que la camionnette vaut 1 de moins à la fin année 4. Cette perte de valeur est un appauvrissement qu’on retrouve au bilan.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65</a:t>
            </a:fld>
            <a:endParaRPr lang="fr-FR"/>
          </a:p>
        </p:txBody>
      </p:sp>
    </p:spTree>
    <p:extLst>
      <p:ext uri="{BB962C8B-B14F-4D97-AF65-F5344CB8AC3E}">
        <p14:creationId xmlns:p14="http://schemas.microsoft.com/office/powerpoint/2010/main" val="27020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66</a:t>
            </a:fld>
            <a:endParaRPr lang="fr-FR"/>
          </a:p>
        </p:txBody>
      </p:sp>
    </p:spTree>
    <p:extLst>
      <p:ext uri="{BB962C8B-B14F-4D97-AF65-F5344CB8AC3E}">
        <p14:creationId xmlns:p14="http://schemas.microsoft.com/office/powerpoint/2010/main" val="2274520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67</a:t>
            </a:fld>
            <a:endParaRPr lang="fr-FR"/>
          </a:p>
        </p:txBody>
      </p:sp>
    </p:spTree>
    <p:extLst>
      <p:ext uri="{BB962C8B-B14F-4D97-AF65-F5344CB8AC3E}">
        <p14:creationId xmlns:p14="http://schemas.microsoft.com/office/powerpoint/2010/main" val="4081393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a:t>
            </a:r>
            <a:r>
              <a:rPr lang="fr-FR" baseline="0" dirty="0"/>
              <a:t> 01/01 : augmentation de la dette</a:t>
            </a:r>
          </a:p>
          <a:p>
            <a:r>
              <a:rPr lang="fr-FR" baseline="0" dirty="0"/>
              <a:t>Au 01/03 : Diminution de la dette</a:t>
            </a:r>
          </a:p>
          <a:p>
            <a:r>
              <a:rPr lang="fr-FR" baseline="0" dirty="0"/>
              <a:t>Au 31/12/ il ne reste aucune dette à payer</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68</a:t>
            </a:fld>
            <a:endParaRPr lang="fr-FR"/>
          </a:p>
        </p:txBody>
      </p:sp>
    </p:spTree>
    <p:extLst>
      <p:ext uri="{BB962C8B-B14F-4D97-AF65-F5344CB8AC3E}">
        <p14:creationId xmlns:p14="http://schemas.microsoft.com/office/powerpoint/2010/main" val="17132917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69</a:t>
            </a:fld>
            <a:endParaRPr lang="fr-FR"/>
          </a:p>
        </p:txBody>
      </p:sp>
    </p:spTree>
    <p:extLst>
      <p:ext uri="{BB962C8B-B14F-4D97-AF65-F5344CB8AC3E}">
        <p14:creationId xmlns:p14="http://schemas.microsoft.com/office/powerpoint/2010/main" val="369467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47688" indent="-247688">
              <a:buAutoNum type="arabicParenR"/>
            </a:pPr>
            <a:r>
              <a:rPr lang="fr-FR" dirty="0"/>
              <a:t>Demander</a:t>
            </a:r>
            <a:r>
              <a:rPr lang="fr-FR" baseline="0" dirty="0"/>
              <a:t> aux étudiants à quelle définition correspond l’argent investi par les actionnaires dans l’entreprise. </a:t>
            </a:r>
          </a:p>
          <a:p>
            <a:pPr marL="247688" indent="-247688">
              <a:buAutoNum type="arabicParenR"/>
            </a:pPr>
            <a:r>
              <a:rPr lang="fr-FR" baseline="0" dirty="0"/>
              <a:t>Demander aux étudiants si l’argent entre ou sort du patrimoine.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7</a:t>
            </a:fld>
            <a:endParaRPr lang="fr-FR"/>
          </a:p>
        </p:txBody>
      </p:sp>
    </p:spTree>
    <p:extLst>
      <p:ext uri="{BB962C8B-B14F-4D97-AF65-F5344CB8AC3E}">
        <p14:creationId xmlns:p14="http://schemas.microsoft.com/office/powerpoint/2010/main" val="4750510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70</a:t>
            </a:fld>
            <a:endParaRPr lang="fr-FR"/>
          </a:p>
        </p:txBody>
      </p:sp>
    </p:spTree>
    <p:extLst>
      <p:ext uri="{BB962C8B-B14F-4D97-AF65-F5344CB8AC3E}">
        <p14:creationId xmlns:p14="http://schemas.microsoft.com/office/powerpoint/2010/main" val="214136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investisseurs apportent 4 unités monétaires dans l’entreprise. Les comptes de l’entreprise (trésorerie augmentent de 4).</a:t>
            </a:r>
            <a:r>
              <a:rPr lang="fr-FR" baseline="0" dirty="0"/>
              <a:t> En cas de fermeture de l’entreprise, celle-ci est redevable à ses actionnaires des 4 unités monétaires qu’ils ont apporté (capital social)</a:t>
            </a:r>
            <a:endParaRPr lang="fr-FR" dirty="0"/>
          </a:p>
          <a:p>
            <a:pPr marL="247688" indent="-247688">
              <a:buAutoNum type="arabicParenR"/>
            </a:pP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8</a:t>
            </a:fld>
            <a:endParaRPr lang="fr-FR"/>
          </a:p>
        </p:txBody>
      </p:sp>
    </p:spTree>
    <p:extLst>
      <p:ext uri="{BB962C8B-B14F-4D97-AF65-F5344CB8AC3E}">
        <p14:creationId xmlns:p14="http://schemas.microsoft.com/office/powerpoint/2010/main" val="207701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Interroger</a:t>
            </a:r>
            <a:r>
              <a:rPr lang="fr-FR" baseline="0" dirty="0"/>
              <a:t> les étudiants : </a:t>
            </a:r>
          </a:p>
          <a:p>
            <a:pPr marL="171450" indent="-171450">
              <a:buFontTx/>
              <a:buChar char="-"/>
            </a:pPr>
            <a:r>
              <a:rPr lang="fr-FR" baseline="0" dirty="0"/>
              <a:t>Qu’est ce qui entre dans le patrimoine et qu’est ce qui en sort ? </a:t>
            </a:r>
          </a:p>
          <a:p>
            <a:pPr marL="0" indent="0">
              <a:buFontTx/>
              <a:buNone/>
            </a:pPr>
            <a:r>
              <a:rPr lang="fr-FR" baseline="0" dirty="0"/>
              <a:t>=&gt; Demander leur si l’entreprise s’est enrichie ou appauvrie suite à cette opération ?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9</a:t>
            </a:fld>
            <a:endParaRPr lang="fr-FR"/>
          </a:p>
        </p:txBody>
      </p:sp>
    </p:spTree>
    <p:extLst>
      <p:ext uri="{BB962C8B-B14F-4D97-AF65-F5344CB8AC3E}">
        <p14:creationId xmlns:p14="http://schemas.microsoft.com/office/powerpoint/2010/main" val="62459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930CB34-6C39-4DFD-9F77-59425B27523E}" type="datetimeFigureOut">
              <a:rPr lang="fr-FR" smtClean="0"/>
              <a:t>17/04/2025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343684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0CB34-6C39-4DFD-9F77-59425B27523E}" type="datetimeFigureOut">
              <a:rPr lang="fr-FR" smtClean="0"/>
              <a:t>17/04/2025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363610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0CB34-6C39-4DFD-9F77-59425B27523E}" type="datetimeFigureOut">
              <a:rPr lang="fr-FR" smtClean="0"/>
              <a:t>17/04/2025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394898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0CB34-6C39-4DFD-9F77-59425B27523E}" type="datetimeFigureOut">
              <a:rPr lang="fr-FR" smtClean="0"/>
              <a:t>17/04/2025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317536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930CB34-6C39-4DFD-9F77-59425B27523E}" type="datetimeFigureOut">
              <a:rPr lang="fr-FR" smtClean="0"/>
              <a:t>17/04/2025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165453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930CB34-6C39-4DFD-9F77-59425B27523E}" type="datetimeFigureOut">
              <a:rPr lang="fr-FR" smtClean="0"/>
              <a:t>17/04/2025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375780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930CB34-6C39-4DFD-9F77-59425B27523E}" type="datetimeFigureOut">
              <a:rPr lang="fr-FR" smtClean="0"/>
              <a:t>17/04/2025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252381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930CB34-6C39-4DFD-9F77-59425B27523E}" type="datetimeFigureOut">
              <a:rPr lang="fr-FR" smtClean="0"/>
              <a:t>17/04/2025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290124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30CB34-6C39-4DFD-9F77-59425B27523E}" type="datetimeFigureOut">
              <a:rPr lang="fr-FR" smtClean="0"/>
              <a:t>17/04/2025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409424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930CB34-6C39-4DFD-9F77-59425B27523E}" type="datetimeFigureOut">
              <a:rPr lang="fr-FR" smtClean="0"/>
              <a:t>17/04/2025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299334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930CB34-6C39-4DFD-9F77-59425B27523E}" type="datetimeFigureOut">
              <a:rPr lang="fr-FR" smtClean="0"/>
              <a:t>17/04/2025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287605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0CB34-6C39-4DFD-9F77-59425B27523E}" type="datetimeFigureOut">
              <a:rPr lang="fr-FR" smtClean="0"/>
              <a:t>17/04/2025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A9241-701F-419B-B022-BF1016AAB8D2}" type="slidenum">
              <a:rPr lang="fr-FR" smtClean="0"/>
              <a:t>‹N°›</a:t>
            </a:fld>
            <a:endParaRPr lang="fr-FR"/>
          </a:p>
        </p:txBody>
      </p:sp>
    </p:spTree>
    <p:extLst>
      <p:ext uri="{BB962C8B-B14F-4D97-AF65-F5344CB8AC3E}">
        <p14:creationId xmlns:p14="http://schemas.microsoft.com/office/powerpoint/2010/main" val="315568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43200"/>
            <a:ext cx="9144000" cy="2387600"/>
          </a:xfrm>
        </p:spPr>
        <p:txBody>
          <a:bodyPr/>
          <a:lstStyle/>
          <a:p>
            <a:r>
              <a:rPr lang="fr-FR" dirty="0"/>
              <a:t>A faire pour la prochaine séance </a:t>
            </a:r>
          </a:p>
        </p:txBody>
      </p:sp>
      <p:sp>
        <p:nvSpPr>
          <p:cNvPr id="3" name="Sous-titre 2"/>
          <p:cNvSpPr>
            <a:spLocks noGrp="1"/>
          </p:cNvSpPr>
          <p:nvPr>
            <p:ph type="subTitle" idx="1"/>
          </p:nvPr>
        </p:nvSpPr>
        <p:spPr>
          <a:xfrm>
            <a:off x="110836" y="1722727"/>
            <a:ext cx="9144000" cy="1655762"/>
          </a:xfrm>
        </p:spPr>
        <p:txBody>
          <a:bodyPr>
            <a:normAutofit fontScale="77500" lnSpcReduction="20000"/>
          </a:bodyPr>
          <a:lstStyle/>
          <a:p>
            <a:r>
              <a:rPr lang="fr-FR" dirty="0"/>
              <a:t> </a:t>
            </a:r>
          </a:p>
          <a:p>
            <a:pPr marL="457200" indent="-457200" algn="l">
              <a:buAutoNum type="arabicParenR"/>
            </a:pPr>
            <a:r>
              <a:rPr lang="fr-FR" dirty="0"/>
              <a:t>Télécharger l’application </a:t>
            </a:r>
            <a:r>
              <a:rPr lang="fr-FR" b="1" dirty="0" err="1"/>
              <a:t>comptadventure</a:t>
            </a:r>
            <a:r>
              <a:rPr lang="fr-FR" dirty="0"/>
              <a:t> (</a:t>
            </a:r>
            <a:r>
              <a:rPr lang="fr-FR" dirty="0" err="1"/>
              <a:t>app</a:t>
            </a:r>
            <a:r>
              <a:rPr lang="fr-FR" dirty="0"/>
              <a:t> store ou </a:t>
            </a:r>
            <a:r>
              <a:rPr lang="fr-FR" dirty="0" err="1"/>
              <a:t>google</a:t>
            </a:r>
            <a:r>
              <a:rPr lang="fr-FR" dirty="0"/>
              <a:t> </a:t>
            </a:r>
            <a:r>
              <a:rPr lang="fr-FR" dirty="0" err="1"/>
              <a:t>play</a:t>
            </a:r>
            <a:r>
              <a:rPr lang="fr-FR" dirty="0"/>
              <a:t>)</a:t>
            </a:r>
          </a:p>
          <a:p>
            <a:pPr marL="457200" indent="-457200" algn="l">
              <a:buAutoNum type="arabicParenR"/>
            </a:pPr>
            <a:r>
              <a:rPr lang="fr-FR" dirty="0"/>
              <a:t>Créer un compte </a:t>
            </a:r>
          </a:p>
          <a:p>
            <a:pPr marL="457200" indent="-457200" algn="l">
              <a:buAutoNum type="arabicParenR"/>
            </a:pPr>
            <a:r>
              <a:rPr lang="fr-FR" dirty="0"/>
              <a:t>Cliquer sur le bouton                   et regarder la courte vidéo</a:t>
            </a:r>
          </a:p>
          <a:p>
            <a:pPr marL="457200" indent="-457200" algn="l">
              <a:buAutoNum type="arabicParenR"/>
            </a:pPr>
            <a:r>
              <a:rPr lang="fr-FR" dirty="0"/>
              <a:t>Jouer à 1 cycle de 10 tours, san perdre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182" y="221674"/>
            <a:ext cx="4017818" cy="4017818"/>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569" y="3488648"/>
            <a:ext cx="6402495" cy="3032761"/>
          </a:xfrm>
          <a:prstGeom prst="rect">
            <a:avLst/>
          </a:prstGeom>
        </p:spPr>
      </p:pic>
      <p:sp>
        <p:nvSpPr>
          <p:cNvPr id="6" name="Rectangle à coins arrondis 5"/>
          <p:cNvSpPr/>
          <p:nvPr/>
        </p:nvSpPr>
        <p:spPr>
          <a:xfrm>
            <a:off x="2750764" y="2684240"/>
            <a:ext cx="927830" cy="34636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Règles</a:t>
            </a:r>
          </a:p>
        </p:txBody>
      </p:sp>
    </p:spTree>
    <p:extLst>
      <p:ext uri="{BB962C8B-B14F-4D97-AF65-F5344CB8AC3E}">
        <p14:creationId xmlns:p14="http://schemas.microsoft.com/office/powerpoint/2010/main" val="193634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moutarde - 15/01(Corrigé)</a:t>
            </a:r>
          </a:p>
        </p:txBody>
      </p:sp>
      <p:graphicFrame>
        <p:nvGraphicFramePr>
          <p:cNvPr id="3" name="Tableau 2"/>
          <p:cNvGraphicFramePr>
            <a:graphicFrameLocks noGrp="1"/>
          </p:cNvGraphicFramePr>
          <p:nvPr>
            <p:extLst>
              <p:ext uri="{D42A27DB-BD31-4B8C-83A1-F6EECF244321}">
                <p14:modId xmlns:p14="http://schemas.microsoft.com/office/powerpoint/2010/main" val="1138893289"/>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15/01</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Marchandises</a:t>
                      </a:r>
                    </a:p>
                  </a:txBody>
                  <a:tcPr/>
                </a:tc>
                <a:tc>
                  <a:txBody>
                    <a:bodyPr/>
                    <a:lstStyle/>
                    <a:p>
                      <a:pPr algn="ctr"/>
                      <a:r>
                        <a:rPr lang="fr-FR" sz="2800" dirty="0">
                          <a:solidFill>
                            <a:srgbClr val="FF0000"/>
                          </a:solidFill>
                        </a:rPr>
                        <a:t>2</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2</a:t>
                      </a:r>
                    </a:p>
                  </a:txBody>
                  <a:tcPr/>
                </a:tc>
                <a:extLst>
                  <a:ext uri="{0D108BD9-81ED-4DB2-BD59-A6C34878D82A}">
                    <a16:rowId xmlns:a16="http://schemas.microsoft.com/office/drawing/2014/main" val="1262906119"/>
                  </a:ext>
                </a:extLst>
              </a:tr>
              <a:tr h="370840">
                <a:tc gridSpan="3">
                  <a:txBody>
                    <a:bodyPr/>
                    <a:lstStyle/>
                    <a:p>
                      <a:pPr algn="ctr"/>
                      <a:r>
                        <a:rPr lang="fr-FR" dirty="0"/>
                        <a:t>Achat</a:t>
                      </a:r>
                      <a:r>
                        <a:rPr lang="fr-FR" baseline="0" dirty="0"/>
                        <a:t> de moutarde</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00120554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317635534"/>
              </p:ext>
            </p:extLst>
          </p:nvPr>
        </p:nvGraphicFramePr>
        <p:xfrm>
          <a:off x="5434264" y="3210539"/>
          <a:ext cx="6601691" cy="353568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4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4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4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a:t>
                      </a: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689440"/>
            <a:ext cx="4907790" cy="1136887"/>
          </a:xfrm>
          <a:prstGeom prst="roundRect">
            <a:avLst/>
          </a:prstGeom>
          <a:solidFill>
            <a:srgbClr val="EEBA3C"/>
          </a:solidFill>
          <a:ln w="28575">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la moutarde (2 unités monétaires)</a:t>
            </a:r>
          </a:p>
        </p:txBody>
      </p:sp>
      <p:pic>
        <p:nvPicPr>
          <p:cNvPr id="7" name="Image 6"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360446"/>
            <a:ext cx="1541546" cy="1429937"/>
          </a:xfrm>
          <a:prstGeom prst="rect">
            <a:avLst/>
          </a:prstGeom>
          <a:noFill/>
          <a:ln>
            <a:noFill/>
          </a:ln>
        </p:spPr>
      </p:pic>
      <p:sp>
        <p:nvSpPr>
          <p:cNvPr id="9" name="Flèche courbée vers la droite 8"/>
          <p:cNvSpPr/>
          <p:nvPr/>
        </p:nvSpPr>
        <p:spPr>
          <a:xfrm rot="19975852">
            <a:off x="5761097" y="2609264"/>
            <a:ext cx="1200524" cy="4205940"/>
          </a:xfrm>
          <a:prstGeom prst="curvedRightArrow">
            <a:avLst>
              <a:gd name="adj1" fmla="val 15234"/>
              <a:gd name="adj2" fmla="val 21781"/>
              <a:gd name="adj3" fmla="val 3991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rot="1109757">
            <a:off x="3531544" y="1817260"/>
            <a:ext cx="792458" cy="3570367"/>
          </a:xfrm>
          <a:prstGeom prst="curvedRightArrow">
            <a:avLst>
              <a:gd name="adj1" fmla="val 15234"/>
              <a:gd name="adj2" fmla="val 21781"/>
              <a:gd name="adj3" fmla="val 3991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8105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Paiement du loyer – 20/02</a:t>
            </a:r>
          </a:p>
        </p:txBody>
      </p:sp>
      <p:graphicFrame>
        <p:nvGraphicFramePr>
          <p:cNvPr id="3" name="Tableau 2"/>
          <p:cNvGraphicFramePr>
            <a:graphicFrameLocks noGrp="1"/>
          </p:cNvGraphicFramePr>
          <p:nvPr>
            <p:extLst>
              <p:ext uri="{D42A27DB-BD31-4B8C-83A1-F6EECF244321}">
                <p14:modId xmlns:p14="http://schemas.microsoft.com/office/powerpoint/2010/main" val="3352738627"/>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endParaRPr lang="fr-FR" sz="2800" dirty="0"/>
                    </a:p>
                  </a:txBody>
                  <a:tcPr/>
                </a:tc>
                <a:tc>
                  <a:txBody>
                    <a:bodyPr/>
                    <a:lstStyle/>
                    <a:p>
                      <a:pPr algn="ctr"/>
                      <a:endParaRPr lang="fr-FR" sz="2800" dirty="0">
                        <a:solidFill>
                          <a:srgbClr val="FF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99508446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810459205"/>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689440"/>
            <a:ext cx="4907790" cy="113688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payez votre loyer </a:t>
            </a:r>
          </a:p>
          <a:p>
            <a:pPr algn="ctr"/>
            <a:r>
              <a:rPr lang="fr-FR" sz="2800" dirty="0">
                <a:solidFill>
                  <a:schemeClr val="tx1"/>
                </a:solidFill>
              </a:rPr>
              <a:t>(1 unité monétaire)</a:t>
            </a:r>
          </a:p>
        </p:txBody>
      </p:sp>
    </p:spTree>
    <p:extLst>
      <p:ext uri="{BB962C8B-B14F-4D97-AF65-F5344CB8AC3E}">
        <p14:creationId xmlns:p14="http://schemas.microsoft.com/office/powerpoint/2010/main" val="179660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Paiement du loyer – 20/02 (corrigé)</a:t>
            </a:r>
          </a:p>
        </p:txBody>
      </p:sp>
      <p:graphicFrame>
        <p:nvGraphicFramePr>
          <p:cNvPr id="3" name="Tableau 2"/>
          <p:cNvGraphicFramePr>
            <a:graphicFrameLocks noGrp="1"/>
          </p:cNvGraphicFramePr>
          <p:nvPr>
            <p:extLst>
              <p:ext uri="{D42A27DB-BD31-4B8C-83A1-F6EECF244321}">
                <p14:modId xmlns:p14="http://schemas.microsoft.com/office/powerpoint/2010/main" val="3278394473"/>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20/02</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r>
                        <a:rPr lang="fr-FR" sz="2800" dirty="0"/>
                        <a:t>Loyer</a:t>
                      </a:r>
                    </a:p>
                  </a:txBody>
                  <a:tcPr/>
                </a:tc>
                <a:tc>
                  <a:txBody>
                    <a:bodyPr/>
                    <a:lstStyle/>
                    <a:p>
                      <a:pPr algn="ctr"/>
                      <a:r>
                        <a:rPr lang="fr-FR" sz="2800" dirty="0">
                          <a:solidFill>
                            <a:srgbClr val="FF0000"/>
                          </a:solidFill>
                        </a:rPr>
                        <a:t>1</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chemeClr val="accent4"/>
                          </a:solidFill>
                        </a:rPr>
                        <a:t>1</a:t>
                      </a:r>
                    </a:p>
                  </a:txBody>
                  <a:tcPr/>
                </a:tc>
                <a:extLst>
                  <a:ext uri="{0D108BD9-81ED-4DB2-BD59-A6C34878D82A}">
                    <a16:rowId xmlns:a16="http://schemas.microsoft.com/office/drawing/2014/main" val="1262906119"/>
                  </a:ext>
                </a:extLst>
              </a:tr>
              <a:tr h="370840">
                <a:tc gridSpan="3">
                  <a:txBody>
                    <a:bodyPr/>
                    <a:lstStyle/>
                    <a:p>
                      <a:pPr algn="ctr"/>
                      <a:r>
                        <a:rPr lang="fr-FR" dirty="0"/>
                        <a:t>Loyer</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99948845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520827654"/>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+4-2-1</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1689440"/>
            <a:ext cx="4907790" cy="113688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payez votre loyer </a:t>
            </a:r>
          </a:p>
          <a:p>
            <a:pPr algn="ctr"/>
            <a:r>
              <a:rPr lang="fr-FR" sz="2800" dirty="0">
                <a:solidFill>
                  <a:schemeClr val="tx1"/>
                </a:solidFill>
              </a:rPr>
              <a:t>(1 unité monétaire)</a:t>
            </a:r>
          </a:p>
        </p:txBody>
      </p:sp>
    </p:spTree>
    <p:extLst>
      <p:ext uri="{BB962C8B-B14F-4D97-AF65-F5344CB8AC3E}">
        <p14:creationId xmlns:p14="http://schemas.microsoft.com/office/powerpoint/2010/main" val="281788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de moutarde – 31/03 </a:t>
            </a:r>
          </a:p>
        </p:txBody>
      </p:sp>
      <p:graphicFrame>
        <p:nvGraphicFramePr>
          <p:cNvPr id="3" name="Tableau 2"/>
          <p:cNvGraphicFramePr>
            <a:graphicFrameLocks noGrp="1"/>
          </p:cNvGraphicFramePr>
          <p:nvPr>
            <p:extLst>
              <p:ext uri="{D42A27DB-BD31-4B8C-83A1-F6EECF244321}">
                <p14:modId xmlns:p14="http://schemas.microsoft.com/office/powerpoint/2010/main" val="393354289"/>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endParaRPr lang="fr-FR" dirty="0"/>
                    </a:p>
                  </a:txBody>
                  <a:tcPr/>
                </a:tc>
                <a:tc>
                  <a:txBody>
                    <a:bodyPr/>
                    <a:lstStyle/>
                    <a:p>
                      <a:pPr algn="ctr"/>
                      <a:endParaRPr lang="fr-FR" dirty="0"/>
                    </a:p>
                  </a:txBody>
                  <a:tcPr/>
                </a:tc>
                <a:extLst>
                  <a:ext uri="{0D108BD9-81ED-4DB2-BD59-A6C34878D82A}">
                    <a16:rowId xmlns:a16="http://schemas.microsoft.com/office/drawing/2014/main" val="650671"/>
                  </a:ext>
                </a:extLst>
              </a:tr>
              <a:tr h="505357">
                <a:tc>
                  <a:txBody>
                    <a:bodyPr/>
                    <a:lstStyle/>
                    <a:p>
                      <a:endParaRPr lang="fr-FR" sz="2800" dirty="0"/>
                    </a:p>
                  </a:txBody>
                  <a:tcPr/>
                </a:tc>
                <a:tc>
                  <a:txBody>
                    <a:bodyPr/>
                    <a:lstStyle/>
                    <a:p>
                      <a:pPr algn="ctr"/>
                      <a:endParaRPr lang="fr-FR" sz="2800" dirty="0">
                        <a:solidFill>
                          <a:srgbClr val="FFC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6"/>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957315779"/>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703051921"/>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4-2-1</a:t>
                      </a: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598278"/>
            <a:ext cx="4907790" cy="1228050"/>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de la moutarde</a:t>
            </a:r>
          </a:p>
          <a:p>
            <a:pPr algn="ctr"/>
            <a:r>
              <a:rPr lang="fr-FR" sz="2800" dirty="0">
                <a:solidFill>
                  <a:schemeClr val="tx1"/>
                </a:solidFill>
              </a:rPr>
              <a:t>(3 unités monétaires)</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462303"/>
            <a:ext cx="658090" cy="1206498"/>
          </a:xfrm>
          <a:prstGeom prst="rect">
            <a:avLst/>
          </a:prstGeom>
        </p:spPr>
      </p:pic>
    </p:spTree>
    <p:extLst>
      <p:ext uri="{BB962C8B-B14F-4D97-AF65-F5344CB8AC3E}">
        <p14:creationId xmlns:p14="http://schemas.microsoft.com/office/powerpoint/2010/main" val="47285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de moutarde – 31/03 (corrigé) </a:t>
            </a:r>
          </a:p>
        </p:txBody>
      </p:sp>
      <p:graphicFrame>
        <p:nvGraphicFramePr>
          <p:cNvPr id="3" name="Tableau 2"/>
          <p:cNvGraphicFramePr>
            <a:graphicFrameLocks noGrp="1"/>
          </p:cNvGraphicFramePr>
          <p:nvPr>
            <p:extLst>
              <p:ext uri="{D42A27DB-BD31-4B8C-83A1-F6EECF244321}">
                <p14:modId xmlns:p14="http://schemas.microsoft.com/office/powerpoint/2010/main" val="4120765825"/>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31/03</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05357">
                <a:tc>
                  <a:txBody>
                    <a:bodyPr/>
                    <a:lstStyle/>
                    <a:p>
                      <a:r>
                        <a:rPr lang="fr-FR" sz="2800" dirty="0"/>
                        <a:t>Trésorerie</a:t>
                      </a:r>
                    </a:p>
                  </a:txBody>
                  <a:tcPr/>
                </a:tc>
                <a:tc>
                  <a:txBody>
                    <a:bodyPr/>
                    <a:lstStyle/>
                    <a:p>
                      <a:pPr algn="ctr"/>
                      <a:r>
                        <a:rPr lang="fr-FR" sz="2800" dirty="0">
                          <a:solidFill>
                            <a:srgbClr val="FFC000"/>
                          </a:solidFill>
                        </a:rPr>
                        <a:t>3</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Vente</a:t>
                      </a:r>
                      <a:r>
                        <a:rPr lang="fr-FR" sz="2800" baseline="0" dirty="0"/>
                        <a:t> de marchandises</a:t>
                      </a:r>
                      <a:endParaRPr lang="fr-FR" sz="2800" dirty="0"/>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chemeClr val="accent6"/>
                          </a:solidFill>
                        </a:rPr>
                        <a:t>3</a:t>
                      </a:r>
                    </a:p>
                  </a:txBody>
                  <a:tcPr/>
                </a:tc>
                <a:extLst>
                  <a:ext uri="{0D108BD9-81ED-4DB2-BD59-A6C34878D82A}">
                    <a16:rowId xmlns:a16="http://schemas.microsoft.com/office/drawing/2014/main" val="1262906119"/>
                  </a:ext>
                </a:extLst>
              </a:tr>
              <a:tr h="370840">
                <a:tc gridSpan="3">
                  <a:txBody>
                    <a:bodyPr/>
                    <a:lstStyle/>
                    <a:p>
                      <a:pPr algn="ctr"/>
                      <a:r>
                        <a:rPr lang="fr-FR" dirty="0"/>
                        <a:t>Vente de moutarde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164409052"/>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859980455"/>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4-2-1+3</a:t>
                      </a: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598278"/>
            <a:ext cx="4907790" cy="1228050"/>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de la moutarde</a:t>
            </a:r>
          </a:p>
          <a:p>
            <a:pPr algn="ctr"/>
            <a:r>
              <a:rPr lang="fr-FR" sz="2800" dirty="0">
                <a:solidFill>
                  <a:schemeClr val="tx1"/>
                </a:solidFill>
              </a:rPr>
              <a:t>(3 unités monétaires)</a:t>
            </a: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503868"/>
            <a:ext cx="658090" cy="1206498"/>
          </a:xfrm>
          <a:prstGeom prst="rect">
            <a:avLst/>
          </a:prstGeom>
        </p:spPr>
      </p:pic>
      <p:sp>
        <p:nvSpPr>
          <p:cNvPr id="8" name="Flèche courbée vers la droite 7"/>
          <p:cNvSpPr/>
          <p:nvPr/>
        </p:nvSpPr>
        <p:spPr>
          <a:xfrm rot="19509431">
            <a:off x="5298619" y="2001366"/>
            <a:ext cx="1200524" cy="5164998"/>
          </a:xfrm>
          <a:prstGeom prst="curvedRightArrow">
            <a:avLst>
              <a:gd name="adj1" fmla="val 15234"/>
              <a:gd name="adj2" fmla="val 21781"/>
              <a:gd name="adj3" fmla="val 3991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rot="2713470">
            <a:off x="4227093" y="1579165"/>
            <a:ext cx="910859" cy="3262747"/>
          </a:xfrm>
          <a:prstGeom prst="curvedRightArrow">
            <a:avLst>
              <a:gd name="adj1" fmla="val 15234"/>
              <a:gd name="adj2" fmla="val 21781"/>
              <a:gd name="adj3" fmla="val 39917"/>
            </a:avLst>
          </a:prstGeom>
          <a:solidFill>
            <a:srgbClr val="64C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76561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Achat d’huile (16/06)</a:t>
            </a:r>
          </a:p>
        </p:txBody>
      </p:sp>
      <p:graphicFrame>
        <p:nvGraphicFramePr>
          <p:cNvPr id="3" name="Tableau 2"/>
          <p:cNvGraphicFramePr>
            <a:graphicFrameLocks noGrp="1"/>
          </p:cNvGraphicFramePr>
          <p:nvPr>
            <p:extLst>
              <p:ext uri="{D42A27DB-BD31-4B8C-83A1-F6EECF244321}">
                <p14:modId xmlns:p14="http://schemas.microsoft.com/office/powerpoint/2010/main" val="218762475"/>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endParaRPr lang="fr-FR" sz="2800" dirty="0"/>
                    </a:p>
                  </a:txBody>
                  <a:tcPr/>
                </a:tc>
                <a:tc>
                  <a:txBody>
                    <a:bodyPr/>
                    <a:lstStyle/>
                    <a:p>
                      <a:pPr algn="ctr"/>
                      <a:endParaRPr lang="fr-FR" sz="2800" dirty="0">
                        <a:solidFill>
                          <a:srgbClr val="FF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39782308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110508767"/>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+4-2-1+3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565564"/>
            <a:ext cx="4907790" cy="1260763"/>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de l’huile </a:t>
            </a:r>
          </a:p>
          <a:p>
            <a:pPr algn="ctr"/>
            <a:r>
              <a:rPr lang="fr-FR" sz="2800" dirty="0">
                <a:solidFill>
                  <a:schemeClr val="tx1"/>
                </a:solidFill>
              </a:rPr>
              <a:t>(3 unités monétaires)</a:t>
            </a:r>
          </a:p>
        </p:txBody>
      </p:sp>
      <p:pic>
        <p:nvPicPr>
          <p:cNvPr id="7" name="Image 6"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50454" y="332015"/>
            <a:ext cx="1541546" cy="1429937"/>
          </a:xfrm>
          <a:prstGeom prst="rect">
            <a:avLst/>
          </a:prstGeom>
          <a:noFill/>
          <a:ln>
            <a:noFill/>
          </a:ln>
        </p:spPr>
      </p:pic>
    </p:spTree>
    <p:extLst>
      <p:ext uri="{BB962C8B-B14F-4D97-AF65-F5344CB8AC3E}">
        <p14:creationId xmlns:p14="http://schemas.microsoft.com/office/powerpoint/2010/main" val="199622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d’huile - 16/06 (Corrigé)</a:t>
            </a:r>
          </a:p>
        </p:txBody>
      </p:sp>
      <p:graphicFrame>
        <p:nvGraphicFramePr>
          <p:cNvPr id="3" name="Tableau 2"/>
          <p:cNvGraphicFramePr>
            <a:graphicFrameLocks noGrp="1"/>
          </p:cNvGraphicFramePr>
          <p:nvPr>
            <p:extLst>
              <p:ext uri="{D42A27DB-BD31-4B8C-83A1-F6EECF244321}">
                <p14:modId xmlns:p14="http://schemas.microsoft.com/office/powerpoint/2010/main" val="4269499707"/>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16/06/N</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Marchandises</a:t>
                      </a:r>
                    </a:p>
                  </a:txBody>
                  <a:tcPr/>
                </a:tc>
                <a:tc>
                  <a:txBody>
                    <a:bodyPr/>
                    <a:lstStyle/>
                    <a:p>
                      <a:pPr algn="ctr"/>
                      <a:r>
                        <a:rPr lang="fr-FR" sz="2800" dirty="0">
                          <a:solidFill>
                            <a:srgbClr val="C00000"/>
                          </a:solidFill>
                        </a:rPr>
                        <a:t>3</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3</a:t>
                      </a:r>
                    </a:p>
                  </a:txBody>
                  <a:tcPr/>
                </a:tc>
                <a:extLst>
                  <a:ext uri="{0D108BD9-81ED-4DB2-BD59-A6C34878D82A}">
                    <a16:rowId xmlns:a16="http://schemas.microsoft.com/office/drawing/2014/main" val="1262906119"/>
                  </a:ext>
                </a:extLst>
              </a:tr>
              <a:tr h="370840">
                <a:tc gridSpan="3">
                  <a:txBody>
                    <a:bodyPr/>
                    <a:lstStyle/>
                    <a:p>
                      <a:pPr algn="ctr"/>
                      <a:r>
                        <a:rPr lang="fr-FR" dirty="0"/>
                        <a:t>Achat</a:t>
                      </a:r>
                      <a:r>
                        <a:rPr lang="fr-FR" baseline="0" dirty="0"/>
                        <a:t> d’huile</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81007771"/>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748429542"/>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+4 -2-1+3-3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1565564"/>
            <a:ext cx="4907790" cy="1260763"/>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de l’huile </a:t>
            </a:r>
          </a:p>
          <a:p>
            <a:pPr algn="ctr"/>
            <a:r>
              <a:rPr lang="fr-FR" sz="2800" dirty="0">
                <a:solidFill>
                  <a:schemeClr val="tx1"/>
                </a:solidFill>
              </a:rPr>
              <a:t>(3 unités monétaires)</a:t>
            </a:r>
          </a:p>
        </p:txBody>
      </p:sp>
      <p:pic>
        <p:nvPicPr>
          <p:cNvPr id="10" name="Image 9"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50454" y="332015"/>
            <a:ext cx="1541546" cy="1429937"/>
          </a:xfrm>
          <a:prstGeom prst="rect">
            <a:avLst/>
          </a:prstGeom>
          <a:noFill/>
          <a:ln>
            <a:noFill/>
          </a:ln>
        </p:spPr>
      </p:pic>
    </p:spTree>
    <p:extLst>
      <p:ext uri="{BB962C8B-B14F-4D97-AF65-F5344CB8AC3E}">
        <p14:creationId xmlns:p14="http://schemas.microsoft.com/office/powerpoint/2010/main" val="239071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caviar – 20/09 </a:t>
            </a:r>
          </a:p>
        </p:txBody>
      </p:sp>
      <p:graphicFrame>
        <p:nvGraphicFramePr>
          <p:cNvPr id="3" name="Tableau 2"/>
          <p:cNvGraphicFramePr>
            <a:graphicFrameLocks noGrp="1"/>
          </p:cNvGraphicFramePr>
          <p:nvPr>
            <p:extLst>
              <p:ext uri="{D42A27DB-BD31-4B8C-83A1-F6EECF244321}">
                <p14:modId xmlns:p14="http://schemas.microsoft.com/office/powerpoint/2010/main" val="1388793963"/>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04957605"/>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+4 -2-1+3-3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7" name="Image 6"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50454" y="7893"/>
            <a:ext cx="1541546" cy="1429937"/>
          </a:xfrm>
          <a:prstGeom prst="rect">
            <a:avLst/>
          </a:prstGeom>
          <a:noFill/>
          <a:ln>
            <a:noFill/>
          </a:ln>
        </p:spPr>
      </p:pic>
      <p:sp>
        <p:nvSpPr>
          <p:cNvPr id="9" name="Rectangle à coins arrondis 8"/>
          <p:cNvSpPr/>
          <p:nvPr/>
        </p:nvSpPr>
        <p:spPr>
          <a:xfrm>
            <a:off x="7128165" y="1689440"/>
            <a:ext cx="4907790" cy="1136887"/>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du caviar</a:t>
            </a:r>
          </a:p>
          <a:p>
            <a:pPr algn="ctr"/>
            <a:r>
              <a:rPr lang="fr-FR" sz="2800" dirty="0">
                <a:solidFill>
                  <a:schemeClr val="tx1"/>
                </a:solidFill>
              </a:rPr>
              <a:t>(6 unités monétaires)</a:t>
            </a:r>
          </a:p>
        </p:txBody>
      </p:sp>
    </p:spTree>
    <p:extLst>
      <p:ext uri="{BB962C8B-B14F-4D97-AF65-F5344CB8AC3E}">
        <p14:creationId xmlns:p14="http://schemas.microsoft.com/office/powerpoint/2010/main" val="1780649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caviar – 20/09 </a:t>
            </a:r>
          </a:p>
        </p:txBody>
      </p:sp>
      <p:graphicFrame>
        <p:nvGraphicFramePr>
          <p:cNvPr id="3" name="Tableau 2"/>
          <p:cNvGraphicFramePr>
            <a:graphicFrameLocks noGrp="1"/>
          </p:cNvGraphicFramePr>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92604324"/>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+4 -2-1+3-3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8082643" y="759279"/>
            <a:ext cx="3953312" cy="1632857"/>
          </a:xfrm>
          <a:prstGeom prst="wedgeRoundRectCallout">
            <a:avLst>
              <a:gd name="adj1" fmla="val -48919"/>
              <a:gd name="adj2" fmla="val 264000"/>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dirty="0">
                <a:solidFill>
                  <a:srgbClr val="FF0000"/>
                </a:solidFill>
              </a:rPr>
              <a:t>Attention à la trésorerie !!! </a:t>
            </a:r>
            <a:br>
              <a:rPr lang="fr-FR" sz="2400" dirty="0">
                <a:solidFill>
                  <a:srgbClr val="FF0000"/>
                </a:solidFill>
              </a:rPr>
            </a:br>
            <a:r>
              <a:rPr lang="fr-FR" sz="2400" b="1" dirty="0">
                <a:solidFill>
                  <a:srgbClr val="FF0000"/>
                </a:solidFill>
              </a:rPr>
              <a:t>L’entreprise ne dispose pas de 6 unités monétaires</a:t>
            </a:r>
          </a:p>
        </p:txBody>
      </p:sp>
    </p:spTree>
    <p:extLst>
      <p:ext uri="{BB962C8B-B14F-4D97-AF65-F5344CB8AC3E}">
        <p14:creationId xmlns:p14="http://schemas.microsoft.com/office/powerpoint/2010/main" val="916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674321146"/>
              </p:ext>
            </p:extLst>
          </p:nvPr>
        </p:nvGraphicFramePr>
        <p:xfrm>
          <a:off x="446993" y="3060546"/>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85650347"/>
              </p:ext>
            </p:extLst>
          </p:nvPr>
        </p:nvGraphicFramePr>
        <p:xfrm>
          <a:off x="5402180" y="2344266"/>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+4 -2-1+3-3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tx1"/>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1388765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Objectifs</a:t>
            </a:r>
          </a:p>
        </p:txBody>
      </p:sp>
      <p:sp>
        <p:nvSpPr>
          <p:cNvPr id="3" name="Espace réservé du contenu 2"/>
          <p:cNvSpPr>
            <a:spLocks noGrp="1"/>
          </p:cNvSpPr>
          <p:nvPr>
            <p:ph idx="1"/>
          </p:nvPr>
        </p:nvSpPr>
        <p:spPr/>
        <p:txBody>
          <a:bodyPr/>
          <a:lstStyle/>
          <a:p>
            <a:pPr marL="0" indent="0">
              <a:buNone/>
            </a:pPr>
            <a:endParaRPr lang="fr-FR" b="1" dirty="0"/>
          </a:p>
          <a:p>
            <a:pPr marL="514350" indent="-514350" algn="just">
              <a:buAutoNum type="arabicParenR"/>
            </a:pPr>
            <a:r>
              <a:rPr lang="fr-FR" dirty="0"/>
              <a:t>Découvrir et connaitre les définitions des principaux postes des états financiers</a:t>
            </a:r>
          </a:p>
          <a:p>
            <a:pPr marL="514350" indent="-514350" algn="just">
              <a:buAutoNum type="arabicParenR"/>
            </a:pPr>
            <a:r>
              <a:rPr lang="fr-FR" dirty="0"/>
              <a:t>Comprendre la transcription des transactions économiques en comptabilité (écritures  en comptabilité)</a:t>
            </a:r>
          </a:p>
          <a:p>
            <a:pPr marL="514350" indent="-514350" algn="just">
              <a:buAutoNum type="arabicParenR"/>
            </a:pPr>
            <a:r>
              <a:rPr lang="fr-FR" dirty="0"/>
              <a:t>Percevoir l’intérêt de la gestion de trésorerie dans une entreprise</a:t>
            </a:r>
          </a:p>
        </p:txBody>
      </p:sp>
    </p:spTree>
    <p:extLst>
      <p:ext uri="{BB962C8B-B14F-4D97-AF65-F5344CB8AC3E}">
        <p14:creationId xmlns:p14="http://schemas.microsoft.com/office/powerpoint/2010/main" val="295099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r>
              <a:rPr lang="fr-FR" sz="2800" dirty="0"/>
              <a:t>On repart sur année 2 avec le bilan fin 1, et un compte de résultat vierge.</a:t>
            </a:r>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3658072748"/>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353858403"/>
              </p:ext>
            </p:extLst>
          </p:nvPr>
        </p:nvGraphicFramePr>
        <p:xfrm>
          <a:off x="5434264" y="2312182"/>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+4 -2-1+3-3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r>
                        <a:rPr lang="fr-FR" sz="1800" b="1" dirty="0">
                          <a:solidFill>
                            <a:schemeClr val="tx1"/>
                          </a:solidFill>
                        </a:rPr>
                        <a:t>1</a:t>
                      </a:r>
                    </a:p>
                  </a:txBody>
                  <a:tcPr/>
                </a:tc>
                <a:tc>
                  <a:txBody>
                    <a:bodyPr/>
                    <a:lstStyle/>
                    <a:p>
                      <a:r>
                        <a:rPr lang="fr-FR" sz="1800" b="1" dirty="0"/>
                        <a:t>Total</a:t>
                      </a:r>
                      <a:r>
                        <a:rPr lang="fr-FR" sz="1800" b="1" baseline="0" dirty="0"/>
                        <a:t> Passif</a:t>
                      </a:r>
                      <a:endParaRPr lang="fr-FR" sz="1800" b="1" dirty="0"/>
                    </a:p>
                  </a:txBody>
                  <a:tcPr/>
                </a:tc>
                <a:tc>
                  <a:txBody>
                    <a:bodyPr/>
                    <a:lstStyle/>
                    <a:p>
                      <a:pPr algn="ctr"/>
                      <a:r>
                        <a:rPr lang="fr-FR" sz="1800" b="1" dirty="0"/>
                        <a:t>1</a:t>
                      </a:r>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311872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fin d’année 1</a:t>
            </a:r>
          </a:p>
        </p:txBody>
      </p:sp>
      <p:graphicFrame>
        <p:nvGraphicFramePr>
          <p:cNvPr id="3" name="Tableau 2"/>
          <p:cNvGraphicFramePr>
            <a:graphicFrameLocks noGrp="1"/>
          </p:cNvGraphicFramePr>
          <p:nvPr>
            <p:extLst>
              <p:ext uri="{D42A27DB-BD31-4B8C-83A1-F6EECF244321}">
                <p14:modId xmlns:p14="http://schemas.microsoft.com/office/powerpoint/2010/main" val="2264444444"/>
              </p:ext>
            </p:extLst>
          </p:nvPr>
        </p:nvGraphicFramePr>
        <p:xfrm>
          <a:off x="300348" y="1076181"/>
          <a:ext cx="11638142" cy="548900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1365082">
                  <a:extLst>
                    <a:ext uri="{9D8B030D-6E8A-4147-A177-3AD203B41FA5}">
                      <a16:colId xmlns:a16="http://schemas.microsoft.com/office/drawing/2014/main" val="4190893791"/>
                    </a:ext>
                  </a:extLst>
                </a:gridCol>
                <a:gridCol w="1348355">
                  <a:extLst>
                    <a:ext uri="{9D8B030D-6E8A-4147-A177-3AD203B41FA5}">
                      <a16:colId xmlns:a16="http://schemas.microsoft.com/office/drawing/2014/main" val="3875148682"/>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9">
                  <a:txBody>
                    <a:bodyPr/>
                    <a:lstStyle/>
                    <a:p>
                      <a:r>
                        <a:rPr lang="fr-FR" dirty="0"/>
                        <a:t>L’achat d’une marchandise aura un impact sur (cochez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Actif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Produit</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9">
                  <a:txBody>
                    <a:bodyPr/>
                    <a:lstStyle/>
                    <a:p>
                      <a:r>
                        <a:rPr lang="fr-FR" dirty="0"/>
                        <a:t>Quelle est le montant du</a:t>
                      </a:r>
                      <a:r>
                        <a:rPr lang="fr-FR" baseline="0" dirty="0"/>
                        <a:t> total des appauvrissements sur l’année (écrire en €)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9">
                  <a:txBody>
                    <a:bodyPr/>
                    <a:lstStyle/>
                    <a:p>
                      <a:r>
                        <a:rPr lang="fr-FR" dirty="0"/>
                        <a:t>……………………………..€</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9">
                  <a:txBody>
                    <a:bodyPr/>
                    <a:lstStyle/>
                    <a:p>
                      <a:r>
                        <a:rPr lang="fr-FR" dirty="0"/>
                        <a:t>La vente d’une marchandise</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sz="1600" dirty="0"/>
                        <a:t>Augmente l’actif</a:t>
                      </a:r>
                    </a:p>
                  </a:txBody>
                  <a:tcPr>
                    <a:lnB w="28575" cap="flat" cmpd="sng" algn="ctr">
                      <a:solidFill>
                        <a:schemeClr val="tx1"/>
                      </a:solidFill>
                      <a:prstDash val="solid"/>
                      <a:round/>
                      <a:headEnd type="none" w="med" len="med"/>
                      <a:tailEnd type="none" w="med" len="med"/>
                    </a:lnB>
                  </a:tcPr>
                </a:tc>
                <a:tc>
                  <a:txBody>
                    <a:bodyPr/>
                    <a:lstStyle/>
                    <a:p>
                      <a:endParaRPr lang="fr-FR" sz="1600" dirty="0"/>
                    </a:p>
                  </a:txBody>
                  <a:tcPr>
                    <a:lnB w="28575" cap="flat" cmpd="sng" algn="ctr">
                      <a:solidFill>
                        <a:schemeClr val="tx1"/>
                      </a:solidFill>
                      <a:prstDash val="solid"/>
                      <a:round/>
                      <a:headEnd type="none" w="med" len="med"/>
                      <a:tailEnd type="none" w="med" len="med"/>
                    </a:lnB>
                  </a:tcPr>
                </a:tc>
                <a:tc>
                  <a:txBody>
                    <a:bodyPr/>
                    <a:lstStyle/>
                    <a:p>
                      <a:r>
                        <a:rPr lang="fr-FR" sz="1600" dirty="0"/>
                        <a:t>Diminue l’actif</a:t>
                      </a:r>
                    </a:p>
                  </a:txBody>
                  <a:tcPr>
                    <a:lnB w="28575" cap="flat" cmpd="sng" algn="ctr">
                      <a:solidFill>
                        <a:schemeClr val="tx1"/>
                      </a:solidFill>
                      <a:prstDash val="solid"/>
                      <a:round/>
                      <a:headEnd type="none" w="med" len="med"/>
                      <a:tailEnd type="none" w="med" len="med"/>
                    </a:lnB>
                  </a:tcPr>
                </a:tc>
                <a:tc>
                  <a:txBody>
                    <a:bodyPr/>
                    <a:lstStyle/>
                    <a:p>
                      <a:endParaRPr lang="fr-FR" sz="1600"/>
                    </a:p>
                  </a:txBody>
                  <a:tcPr>
                    <a:lnB w="28575" cap="flat" cmpd="sng" algn="ctr">
                      <a:solidFill>
                        <a:schemeClr val="tx1"/>
                      </a:solidFill>
                      <a:prstDash val="solid"/>
                      <a:round/>
                      <a:headEnd type="none" w="med" len="med"/>
                      <a:tailEnd type="none" w="med" len="med"/>
                    </a:lnB>
                  </a:tcPr>
                </a:tc>
                <a:tc gridSpan="2">
                  <a:txBody>
                    <a:bodyPr/>
                    <a:lstStyle/>
                    <a:p>
                      <a:r>
                        <a:rPr lang="fr-FR" sz="1600" dirty="0"/>
                        <a:t>Augmente le passif</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sz="1600" dirty="0"/>
                    </a:p>
                  </a:txBody>
                  <a:tcPr>
                    <a:lnB w="28575" cap="flat" cmpd="sng" algn="ctr">
                      <a:solidFill>
                        <a:schemeClr val="tx1"/>
                      </a:solidFill>
                      <a:prstDash val="solid"/>
                      <a:round/>
                      <a:headEnd type="none" w="med" len="med"/>
                      <a:tailEnd type="none" w="med" len="med"/>
                    </a:lnB>
                  </a:tcPr>
                </a:tc>
                <a:tc>
                  <a:txBody>
                    <a:bodyPr/>
                    <a:lstStyle/>
                    <a:p>
                      <a:r>
                        <a:rPr lang="fr-FR" sz="1600" dirty="0"/>
                        <a:t>Diminue</a:t>
                      </a:r>
                      <a:r>
                        <a:rPr lang="fr-FR" sz="1600" baseline="0" dirty="0"/>
                        <a:t> le passif</a:t>
                      </a:r>
                      <a:endParaRPr lang="fr-FR" sz="1600"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9">
                  <a:txBody>
                    <a:bodyPr/>
                    <a:lstStyle/>
                    <a:p>
                      <a:r>
                        <a:rPr lang="fr-FR" dirty="0"/>
                        <a:t>Le résultat est (cochez</a:t>
                      </a:r>
                      <a:r>
                        <a:rPr lang="fr-FR" baseline="0" dirty="0"/>
                        <a:t> la/les réponse(s))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65075544"/>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Un bénéfice</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Une perte</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Un</a:t>
                      </a:r>
                      <a:r>
                        <a:rPr lang="fr-FR" baseline="0" dirty="0"/>
                        <a:t> déficit</a:t>
                      </a:r>
                      <a:endParaRPr lang="fr-FR" dirty="0"/>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endParaRPr lang="fr-FR" dirty="0"/>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extLst>
                  <a:ext uri="{0D108BD9-81ED-4DB2-BD59-A6C34878D82A}">
                    <a16:rowId xmlns:a16="http://schemas.microsoft.com/office/drawing/2014/main" val="1817669592"/>
                  </a:ext>
                </a:extLst>
              </a:tr>
              <a:tr h="370840">
                <a:tc gridSpan="9">
                  <a:txBody>
                    <a:bodyPr/>
                    <a:lstStyle/>
                    <a:p>
                      <a:r>
                        <a:rPr lang="fr-FR" dirty="0"/>
                        <a:t>Qu’est ce que le capital social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fr-FR" dirty="0"/>
                        <a:t>Argent apporté par le(s)</a:t>
                      </a:r>
                      <a:r>
                        <a:rPr lang="fr-FR" baseline="0" dirty="0"/>
                        <a:t> </a:t>
                      </a:r>
                      <a:r>
                        <a:rPr lang="fr-FR" dirty="0"/>
                        <a:t>actionnaire(s)</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fr-FR" dirty="0"/>
                        <a:t>Argent apporté par la banque</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4">
                  <a:txBody>
                    <a:bodyPr/>
                    <a:lstStyle/>
                    <a:p>
                      <a:r>
                        <a:rPr lang="fr-FR" dirty="0"/>
                        <a:t>Argent apporté par</a:t>
                      </a:r>
                      <a:r>
                        <a:rPr lang="fr-FR" baseline="0" dirty="0"/>
                        <a:t> les collectivités publiques</a:t>
                      </a:r>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9">
                  <a:txBody>
                    <a:bodyPr/>
                    <a:lstStyle/>
                    <a:p>
                      <a:r>
                        <a:rPr lang="fr-FR" dirty="0"/>
                        <a:t>A quoi correspond</a:t>
                      </a:r>
                      <a:r>
                        <a:rPr lang="fr-FR" baseline="0" dirty="0"/>
                        <a:t> le chiffre d’affaires </a:t>
                      </a:r>
                      <a:r>
                        <a:rPr lang="fr-FR" dirty="0"/>
                        <a:t>(cochez</a:t>
                      </a:r>
                      <a:r>
                        <a:rPr lang="fr-FR" baseline="0" dirty="0"/>
                        <a:t> la/les réponse(s))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27817588"/>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 Produits - ∑ charges</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Ventes</a:t>
                      </a:r>
                    </a:p>
                  </a:txBody>
                  <a:tcPr>
                    <a:lnB w="28575" cap="flat" cmpd="sng" algn="ctr">
                      <a:solidFill>
                        <a:schemeClr val="tx1"/>
                      </a:solidFill>
                      <a:prstDash val="solid"/>
                      <a:round/>
                      <a:headEnd type="none" w="med" len="med"/>
                      <a:tailEnd type="none" w="med" len="med"/>
                    </a:lnB>
                  </a:tcPr>
                </a:tc>
                <a:tc gridSpan="2">
                  <a:txBody>
                    <a:bodyPr/>
                    <a:lstStyle/>
                    <a:p>
                      <a:r>
                        <a:rPr lang="fr-FR" dirty="0"/>
                        <a:t>Montant du CA </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gridSpan="3">
                  <a:txBody>
                    <a:bodyPr/>
                    <a:lstStyle/>
                    <a:p>
                      <a:pPr algn="r"/>
                      <a:r>
                        <a:rPr lang="fr-FR" dirty="0"/>
                        <a:t>…………………………..€</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06928365"/>
                  </a:ext>
                </a:extLst>
              </a:tr>
              <a:tr h="370840">
                <a:tc gridSpan="9">
                  <a:txBody>
                    <a:bodyPr/>
                    <a:lstStyle/>
                    <a:p>
                      <a:r>
                        <a:rPr lang="fr-FR" dirty="0"/>
                        <a:t>Où est transféré le résultat (écrivez le terme</a:t>
                      </a:r>
                      <a:r>
                        <a:rPr lang="fr-FR" baseline="0" dirty="0"/>
                        <a:t> en toutes lettres)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9">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250770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8550"/>
            <a:ext cx="10515600" cy="1325563"/>
          </a:xfrm>
        </p:spPr>
        <p:txBody>
          <a:bodyPr/>
          <a:lstStyle/>
          <a:p>
            <a:r>
              <a:rPr lang="fr-FR" dirty="0"/>
              <a:t>Questions fin d’année 1 (corrigé)</a:t>
            </a:r>
          </a:p>
        </p:txBody>
      </p:sp>
      <p:graphicFrame>
        <p:nvGraphicFramePr>
          <p:cNvPr id="3" name="Tableau 2"/>
          <p:cNvGraphicFramePr>
            <a:graphicFrameLocks noGrp="1"/>
          </p:cNvGraphicFramePr>
          <p:nvPr>
            <p:extLst>
              <p:ext uri="{D42A27DB-BD31-4B8C-83A1-F6EECF244321}">
                <p14:modId xmlns:p14="http://schemas.microsoft.com/office/powerpoint/2010/main" val="213082572"/>
              </p:ext>
            </p:extLst>
          </p:nvPr>
        </p:nvGraphicFramePr>
        <p:xfrm>
          <a:off x="244930" y="893099"/>
          <a:ext cx="11638142" cy="596652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1365082">
                  <a:extLst>
                    <a:ext uri="{9D8B030D-6E8A-4147-A177-3AD203B41FA5}">
                      <a16:colId xmlns:a16="http://schemas.microsoft.com/office/drawing/2014/main" val="4190893791"/>
                    </a:ext>
                  </a:extLst>
                </a:gridCol>
                <a:gridCol w="1348355">
                  <a:extLst>
                    <a:ext uri="{9D8B030D-6E8A-4147-A177-3AD203B41FA5}">
                      <a16:colId xmlns:a16="http://schemas.microsoft.com/office/drawing/2014/main" val="3875148682"/>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9">
                  <a:txBody>
                    <a:bodyPr/>
                    <a:lstStyle/>
                    <a:p>
                      <a:r>
                        <a:rPr lang="fr-FR" dirty="0"/>
                        <a:t>L’achat d’une marchandise aura un impact sur (cochez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70840">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Actif (baisse</a:t>
                      </a:r>
                      <a:r>
                        <a:rPr lang="fr-FR" baseline="0" dirty="0"/>
                        <a:t> de </a:t>
                      </a:r>
                      <a:r>
                        <a:rPr lang="fr-FR" baseline="0" dirty="0" err="1"/>
                        <a:t>tréso</a:t>
                      </a:r>
                      <a:r>
                        <a:rPr lang="fr-FR" baseline="0" dirty="0"/>
                        <a:t>)</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Produit</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9">
                  <a:txBody>
                    <a:bodyPr/>
                    <a:lstStyle/>
                    <a:p>
                      <a:r>
                        <a:rPr lang="fr-FR" dirty="0"/>
                        <a:t>Quelle est le montant du</a:t>
                      </a:r>
                      <a:r>
                        <a:rPr lang="fr-FR" baseline="0" dirty="0"/>
                        <a:t> total des appauvrissements sur l’année (écrire en €)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9">
                  <a:txBody>
                    <a:bodyPr/>
                    <a:lstStyle/>
                    <a:p>
                      <a:r>
                        <a:rPr lang="fr-FR" dirty="0"/>
                        <a:t>6 </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9">
                  <a:txBody>
                    <a:bodyPr/>
                    <a:lstStyle/>
                    <a:p>
                      <a:r>
                        <a:rPr lang="fr-FR" dirty="0"/>
                        <a:t>La vente d’une marchandise</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sz="1600" dirty="0"/>
                        <a:t>Augmente l’actif (encaissement)</a:t>
                      </a:r>
                    </a:p>
                  </a:txBody>
                  <a:tcPr>
                    <a:lnB w="28575" cap="flat" cmpd="sng" algn="ctr">
                      <a:solidFill>
                        <a:schemeClr val="tx1"/>
                      </a:solidFill>
                      <a:prstDash val="solid"/>
                      <a:round/>
                      <a:headEnd type="none" w="med" len="med"/>
                      <a:tailEnd type="none" w="med" len="med"/>
                    </a:lnB>
                  </a:tcPr>
                </a:tc>
                <a:tc>
                  <a:txBody>
                    <a:bodyPr/>
                    <a:lstStyle/>
                    <a:p>
                      <a:endParaRPr lang="fr-FR" sz="1600" dirty="0"/>
                    </a:p>
                  </a:txBody>
                  <a:tcPr>
                    <a:lnB w="28575" cap="flat" cmpd="sng" algn="ctr">
                      <a:solidFill>
                        <a:schemeClr val="tx1"/>
                      </a:solidFill>
                      <a:prstDash val="solid"/>
                      <a:round/>
                      <a:headEnd type="none" w="med" len="med"/>
                      <a:tailEnd type="none" w="med" len="med"/>
                    </a:lnB>
                  </a:tcPr>
                </a:tc>
                <a:tc>
                  <a:txBody>
                    <a:bodyPr/>
                    <a:lstStyle/>
                    <a:p>
                      <a:r>
                        <a:rPr lang="fr-FR" sz="1600" dirty="0"/>
                        <a:t>Diminue l’actif</a:t>
                      </a:r>
                    </a:p>
                  </a:txBody>
                  <a:tcPr>
                    <a:lnB w="28575" cap="flat" cmpd="sng" algn="ctr">
                      <a:solidFill>
                        <a:schemeClr val="tx1"/>
                      </a:solidFill>
                      <a:prstDash val="solid"/>
                      <a:round/>
                      <a:headEnd type="none" w="med" len="med"/>
                      <a:tailEnd type="none" w="med" len="med"/>
                    </a:lnB>
                  </a:tcPr>
                </a:tc>
                <a:tc>
                  <a:txBody>
                    <a:bodyPr/>
                    <a:lstStyle/>
                    <a:p>
                      <a:endParaRPr lang="fr-FR" sz="1600"/>
                    </a:p>
                  </a:txBody>
                  <a:tcPr>
                    <a:lnB w="28575" cap="flat" cmpd="sng" algn="ctr">
                      <a:solidFill>
                        <a:schemeClr val="tx1"/>
                      </a:solidFill>
                      <a:prstDash val="solid"/>
                      <a:round/>
                      <a:headEnd type="none" w="med" len="med"/>
                      <a:tailEnd type="none" w="med" len="med"/>
                    </a:lnB>
                  </a:tcPr>
                </a:tc>
                <a:tc gridSpan="2">
                  <a:txBody>
                    <a:bodyPr/>
                    <a:lstStyle/>
                    <a:p>
                      <a:r>
                        <a:rPr lang="fr-FR" sz="1600" dirty="0"/>
                        <a:t>Augmente le passif</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sz="1600" dirty="0"/>
                    </a:p>
                  </a:txBody>
                  <a:tcPr>
                    <a:lnB w="28575" cap="flat" cmpd="sng" algn="ctr">
                      <a:solidFill>
                        <a:schemeClr val="tx1"/>
                      </a:solidFill>
                      <a:prstDash val="solid"/>
                      <a:round/>
                      <a:headEnd type="none" w="med" len="med"/>
                      <a:tailEnd type="none" w="med" len="med"/>
                    </a:lnB>
                  </a:tcPr>
                </a:tc>
                <a:tc>
                  <a:txBody>
                    <a:bodyPr/>
                    <a:lstStyle/>
                    <a:p>
                      <a:r>
                        <a:rPr lang="fr-FR" sz="1600" dirty="0"/>
                        <a:t>Diminue</a:t>
                      </a:r>
                      <a:r>
                        <a:rPr lang="fr-FR" sz="1600" baseline="0" dirty="0"/>
                        <a:t> le passif</a:t>
                      </a:r>
                      <a:endParaRPr lang="fr-FR" sz="1600"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9">
                  <a:txBody>
                    <a:bodyPr/>
                    <a:lstStyle/>
                    <a:p>
                      <a:r>
                        <a:rPr lang="fr-FR" dirty="0"/>
                        <a:t>Le résultat est (cochez</a:t>
                      </a:r>
                      <a:r>
                        <a:rPr lang="fr-FR" baseline="0" dirty="0"/>
                        <a:t> la/les réponse(s))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65075544"/>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Un bénéfice</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Une perte</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Un</a:t>
                      </a:r>
                      <a:r>
                        <a:rPr lang="fr-FR" baseline="0" dirty="0"/>
                        <a:t> déficit</a:t>
                      </a:r>
                      <a:endParaRPr lang="fr-FR" dirty="0"/>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endParaRPr lang="fr-FR" dirty="0"/>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extLst>
                  <a:ext uri="{0D108BD9-81ED-4DB2-BD59-A6C34878D82A}">
                    <a16:rowId xmlns:a16="http://schemas.microsoft.com/office/drawing/2014/main" val="1817669592"/>
                  </a:ext>
                </a:extLst>
              </a:tr>
              <a:tr h="370840">
                <a:tc gridSpan="9">
                  <a:txBody>
                    <a:bodyPr/>
                    <a:lstStyle/>
                    <a:p>
                      <a:r>
                        <a:rPr lang="fr-FR" dirty="0"/>
                        <a:t>Qu’est ce que le capital social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a:txBody>
                    <a:bodyPr/>
                    <a:lstStyle/>
                    <a:p>
                      <a:r>
                        <a:rPr lang="fr-FR" dirty="0"/>
                        <a:t>X</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fr-FR" dirty="0"/>
                        <a:t>Argent apporté par actionnaire</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fr-FR" dirty="0"/>
                        <a:t>Argent apporté par la banque</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4">
                  <a:txBody>
                    <a:bodyPr/>
                    <a:lstStyle/>
                    <a:p>
                      <a:r>
                        <a:rPr lang="fr-FR" dirty="0"/>
                        <a:t>Argent apporté par</a:t>
                      </a:r>
                      <a:r>
                        <a:rPr lang="fr-FR" baseline="0" dirty="0"/>
                        <a:t> les collectivités publiques</a:t>
                      </a:r>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9">
                  <a:txBody>
                    <a:bodyPr/>
                    <a:lstStyle/>
                    <a:p>
                      <a:r>
                        <a:rPr lang="fr-FR" dirty="0"/>
                        <a:t>A quoi correspond</a:t>
                      </a:r>
                      <a:r>
                        <a:rPr lang="fr-FR" baseline="0" dirty="0"/>
                        <a:t> le chiffre d’affaires </a:t>
                      </a:r>
                      <a:r>
                        <a:rPr lang="fr-FR" dirty="0"/>
                        <a:t>(cochez</a:t>
                      </a:r>
                      <a:r>
                        <a:rPr lang="fr-FR" baseline="0" dirty="0"/>
                        <a:t> la/les réponse(s))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27817588"/>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Produits-charges</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Ventes</a:t>
                      </a:r>
                    </a:p>
                  </a:txBody>
                  <a:tcPr>
                    <a:lnB w="28575" cap="flat" cmpd="sng" algn="ctr">
                      <a:solidFill>
                        <a:schemeClr val="tx1"/>
                      </a:solidFill>
                      <a:prstDash val="solid"/>
                      <a:round/>
                      <a:headEnd type="none" w="med" len="med"/>
                      <a:tailEnd type="none" w="med" len="med"/>
                    </a:lnB>
                  </a:tcPr>
                </a:tc>
                <a:tc gridSpan="2">
                  <a:txBody>
                    <a:bodyPr/>
                    <a:lstStyle/>
                    <a:p>
                      <a:r>
                        <a:rPr lang="fr-FR" dirty="0"/>
                        <a:t>Montant du CA </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gridSpan="3">
                  <a:txBody>
                    <a:bodyPr/>
                    <a:lstStyle/>
                    <a:p>
                      <a:pPr algn="r"/>
                      <a:r>
                        <a:rPr lang="fr-FR" dirty="0"/>
                        <a:t>3 €</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06928365"/>
                  </a:ext>
                </a:extLst>
              </a:tr>
              <a:tr h="370840">
                <a:tc gridSpan="9">
                  <a:txBody>
                    <a:bodyPr/>
                    <a:lstStyle/>
                    <a:p>
                      <a:r>
                        <a:rPr lang="fr-FR" dirty="0"/>
                        <a:t>Où est transféré le résultat (écrivez le terme</a:t>
                      </a:r>
                      <a:r>
                        <a:rPr lang="fr-FR" baseline="0" dirty="0"/>
                        <a:t> en toutes lettres)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réserves en cas de bénéfice, RAN en cas de perte. Ce report à nouveau (RAN) doit être apuré par les bénéfices futures avant de mettre le bénéfice en réserves.</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1153783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Année 2 : Les financements</a:t>
            </a:r>
          </a:p>
        </p:txBody>
      </p:sp>
      <p:graphicFrame>
        <p:nvGraphicFramePr>
          <p:cNvPr id="3" name="Tableau 2"/>
          <p:cNvGraphicFramePr>
            <a:graphicFrameLocks noGrp="1"/>
          </p:cNvGraphicFramePr>
          <p:nvPr>
            <p:extLst>
              <p:ext uri="{D42A27DB-BD31-4B8C-83A1-F6EECF244321}">
                <p14:modId xmlns:p14="http://schemas.microsoft.com/office/powerpoint/2010/main" val="268530629"/>
              </p:ext>
            </p:extLst>
          </p:nvPr>
        </p:nvGraphicFramePr>
        <p:xfrm>
          <a:off x="374073" y="1427018"/>
          <a:ext cx="11319164" cy="2286000"/>
        </p:xfrm>
        <a:graphic>
          <a:graphicData uri="http://schemas.openxmlformats.org/drawingml/2006/table">
            <a:tbl>
              <a:tblPr firstRow="1" bandRow="1">
                <a:tableStyleId>{5940675A-B579-460E-94D1-54222C63F5DA}</a:tableStyleId>
              </a:tblPr>
              <a:tblGrid>
                <a:gridCol w="3865418">
                  <a:extLst>
                    <a:ext uri="{9D8B030D-6E8A-4147-A177-3AD203B41FA5}">
                      <a16:colId xmlns:a16="http://schemas.microsoft.com/office/drawing/2014/main" val="2859949339"/>
                    </a:ext>
                  </a:extLst>
                </a:gridCol>
                <a:gridCol w="1052945">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450710">
                <a:tc gridSpan="3">
                  <a:txBody>
                    <a:bodyPr/>
                    <a:lstStyle/>
                    <a:p>
                      <a:pPr algn="ctr"/>
                      <a:endParaRPr lang="fr-FR" sz="24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u="sng" dirty="0">
                          <a:solidFill>
                            <a:schemeClr val="bg1"/>
                          </a:solidFill>
                        </a:rPr>
                        <a:t>Subvention</a:t>
                      </a:r>
                      <a:r>
                        <a:rPr lang="fr-FR" sz="2400" dirty="0">
                          <a:solidFill>
                            <a:schemeClr val="bg1"/>
                          </a:solidFill>
                        </a:rPr>
                        <a:t> </a:t>
                      </a:r>
                    </a:p>
                    <a:p>
                      <a:pPr algn="just"/>
                      <a:r>
                        <a:rPr lang="fr-FR" sz="2000" u="sng" dirty="0" err="1">
                          <a:solidFill>
                            <a:schemeClr val="bg1"/>
                          </a:solidFill>
                        </a:rPr>
                        <a:t>Déf</a:t>
                      </a:r>
                      <a:r>
                        <a:rPr lang="fr-FR" sz="2000" dirty="0">
                          <a:solidFill>
                            <a:schemeClr val="bg1"/>
                          </a:solidFill>
                        </a:rPr>
                        <a:t> : Somme apportée par une</a:t>
                      </a:r>
                      <a:r>
                        <a:rPr lang="fr-FR" sz="2000" baseline="0" dirty="0">
                          <a:solidFill>
                            <a:schemeClr val="bg1"/>
                          </a:solidFill>
                        </a:rPr>
                        <a:t> collectivité publique (pour aider à l’investissement et/ou l’exploitation de l’entreprise). </a:t>
                      </a:r>
                    </a:p>
                    <a:p>
                      <a:pPr algn="just"/>
                      <a:endParaRPr lang="fr-FR" sz="2000" baseline="0" dirty="0">
                        <a:solidFill>
                          <a:schemeClr val="bg1"/>
                        </a:solidFill>
                      </a:endParaRPr>
                    </a:p>
                    <a:p>
                      <a:pPr algn="just"/>
                      <a:r>
                        <a:rPr lang="fr-FR" sz="2000" baseline="0" dirty="0">
                          <a:solidFill>
                            <a:schemeClr val="bg1"/>
                          </a:solidFill>
                        </a:rPr>
                        <a:t>=&gt; Le fait de ne pas devoir rembourser les sommes génère un enrichissement.</a:t>
                      </a:r>
                      <a:endParaRPr lang="fr-FR" sz="2000"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5153"/>
                    </a:solidFill>
                  </a:tcPr>
                </a:tc>
                <a:extLst>
                  <a:ext uri="{0D108BD9-81ED-4DB2-BD59-A6C34878D82A}">
                    <a16:rowId xmlns:a16="http://schemas.microsoft.com/office/drawing/2014/main" val="4067193553"/>
                  </a:ext>
                </a:extLst>
              </a:tr>
              <a:tr h="45697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488269">
                <a:tc>
                  <a:txBody>
                    <a:bodyPr/>
                    <a:lstStyle/>
                    <a:p>
                      <a:r>
                        <a:rPr lang="fr-FR" sz="2800" dirty="0"/>
                        <a:t>Trésorerie</a:t>
                      </a:r>
                    </a:p>
                  </a:txBody>
                  <a:tcPr/>
                </a:tc>
                <a:tc>
                  <a:txBody>
                    <a:bodyPr/>
                    <a:lstStyle/>
                    <a:p>
                      <a:pPr algn="ctr"/>
                      <a:endParaRPr lang="fr-FR" sz="2800" dirty="0">
                        <a:solidFill>
                          <a:srgbClr val="FF0000"/>
                        </a:solidFill>
                      </a:endParaRPr>
                    </a:p>
                  </a:txBody>
                  <a:tcPr/>
                </a:tc>
                <a:tc>
                  <a:txBody>
                    <a:bodyPr/>
                    <a:lstStyle/>
                    <a:p>
                      <a:pPr algn="ctr"/>
                      <a:endParaRPr lang="fr-FR" sz="28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488269">
                <a:tc>
                  <a:txBody>
                    <a:bodyPr/>
                    <a:lstStyle/>
                    <a:p>
                      <a:r>
                        <a:rPr lang="fr-FR" sz="2800" dirty="0"/>
                        <a:t>     Subvention (produit)</a:t>
                      </a:r>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577708030"/>
              </p:ext>
            </p:extLst>
          </p:nvPr>
        </p:nvGraphicFramePr>
        <p:xfrm>
          <a:off x="374073" y="4207624"/>
          <a:ext cx="11319164" cy="2286000"/>
        </p:xfrm>
        <a:graphic>
          <a:graphicData uri="http://schemas.openxmlformats.org/drawingml/2006/table">
            <a:tbl>
              <a:tblPr firstRow="1" bandRow="1">
                <a:tableStyleId>{5940675A-B579-460E-94D1-54222C63F5DA}</a:tableStyleId>
              </a:tblPr>
              <a:tblGrid>
                <a:gridCol w="3879272">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364879">
                <a:tc gridSpan="3">
                  <a:txBody>
                    <a:bodyPr/>
                    <a:lstStyle/>
                    <a:p>
                      <a:pPr algn="ctr"/>
                      <a:endParaRPr lang="fr-FR" sz="24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u="sng" dirty="0">
                          <a:solidFill>
                            <a:schemeClr val="bg1"/>
                          </a:solidFill>
                        </a:rPr>
                        <a:t>Augmentation de capital</a:t>
                      </a:r>
                      <a:r>
                        <a:rPr lang="fr-FR" sz="2400" u="sng" dirty="0">
                          <a:solidFill>
                            <a:schemeClr val="bg1"/>
                          </a:solidFill>
                        </a:rPr>
                        <a:t> </a:t>
                      </a:r>
                      <a:endParaRPr lang="fr-FR" sz="2400" u="none" dirty="0">
                        <a:solidFill>
                          <a:schemeClr val="bg1"/>
                        </a:solidFill>
                      </a:endParaRPr>
                    </a:p>
                    <a:p>
                      <a:pPr algn="just"/>
                      <a:r>
                        <a:rPr lang="fr-FR" sz="2400" u="sng" dirty="0" err="1">
                          <a:solidFill>
                            <a:schemeClr val="bg1"/>
                          </a:solidFill>
                        </a:rPr>
                        <a:t>Déf</a:t>
                      </a:r>
                      <a:r>
                        <a:rPr lang="fr-FR" sz="2400" dirty="0">
                          <a:solidFill>
                            <a:schemeClr val="bg1"/>
                          </a:solidFill>
                        </a:rPr>
                        <a:t> : Sommes apportées par les actionnaires</a:t>
                      </a:r>
                      <a:r>
                        <a:rPr lang="fr-FR" sz="2400" baseline="0" dirty="0">
                          <a:solidFill>
                            <a:schemeClr val="bg1"/>
                          </a:solidFill>
                        </a:rPr>
                        <a:t> (capital social).</a:t>
                      </a:r>
                    </a:p>
                    <a:p>
                      <a:pPr algn="just"/>
                      <a:r>
                        <a:rPr lang="fr-FR" sz="2400" baseline="0" dirty="0">
                          <a:solidFill>
                            <a:schemeClr val="bg1"/>
                          </a:solidFill>
                        </a:rPr>
                        <a:t>=&gt; Passif du fait que l’entreprise doit rembourser l’actionnaire si l’entreprise ferme ou que l’actionnaire sort. </a:t>
                      </a:r>
                      <a:endParaRPr lang="fr-FR" sz="2400"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5153"/>
                    </a:solidFill>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0">
                <a:tc>
                  <a:txBody>
                    <a:bodyPr/>
                    <a:lstStyle/>
                    <a:p>
                      <a:r>
                        <a:rPr lang="fr-FR" sz="2800" dirty="0"/>
                        <a:t>Trésorerie</a:t>
                      </a:r>
                    </a:p>
                  </a:txBody>
                  <a:tcPr/>
                </a:tc>
                <a:tc>
                  <a:txBody>
                    <a:bodyPr/>
                    <a:lstStyle/>
                    <a:p>
                      <a:pPr algn="ctr"/>
                      <a:endParaRPr lang="fr-FR" sz="2800" dirty="0">
                        <a:solidFill>
                          <a:srgbClr val="FF0000"/>
                        </a:solidFill>
                      </a:endParaRPr>
                    </a:p>
                  </a:txBody>
                  <a:tcPr/>
                </a:tc>
                <a:tc>
                  <a:txBody>
                    <a:bodyPr/>
                    <a:lstStyle/>
                    <a:p>
                      <a:pPr algn="ctr"/>
                      <a:endParaRPr lang="fr-FR" sz="28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0">
                <a:tc>
                  <a:txBody>
                    <a:bodyPr/>
                    <a:lstStyle/>
                    <a:p>
                      <a:r>
                        <a:rPr lang="fr-FR" sz="2800" dirty="0"/>
                        <a:t>     Capital social (passif)</a:t>
                      </a:r>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4255" y="53455"/>
            <a:ext cx="1068987" cy="1093966"/>
          </a:xfrm>
          <a:prstGeom prst="rect">
            <a:avLst/>
          </a:prstGeom>
          <a:noFill/>
        </p:spPr>
      </p:pic>
    </p:spTree>
    <p:extLst>
      <p:ext uri="{BB962C8B-B14F-4D97-AF65-F5344CB8AC3E}">
        <p14:creationId xmlns:p14="http://schemas.microsoft.com/office/powerpoint/2010/main" val="125134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Année 2 : Les financements (suite)</a:t>
            </a:r>
          </a:p>
        </p:txBody>
      </p:sp>
      <p:graphicFrame>
        <p:nvGraphicFramePr>
          <p:cNvPr id="3" name="Tableau 2"/>
          <p:cNvGraphicFramePr>
            <a:graphicFrameLocks noGrp="1"/>
          </p:cNvGraphicFramePr>
          <p:nvPr>
            <p:extLst>
              <p:ext uri="{D42A27DB-BD31-4B8C-83A1-F6EECF244321}">
                <p14:modId xmlns:p14="http://schemas.microsoft.com/office/powerpoint/2010/main" val="1274362376"/>
              </p:ext>
            </p:extLst>
          </p:nvPr>
        </p:nvGraphicFramePr>
        <p:xfrm>
          <a:off x="374073" y="1427017"/>
          <a:ext cx="11319164" cy="2050473"/>
        </p:xfrm>
        <a:graphic>
          <a:graphicData uri="http://schemas.openxmlformats.org/drawingml/2006/table">
            <a:tbl>
              <a:tblPr firstRow="1" bandRow="1">
                <a:tableStyleId>{5940675A-B579-460E-94D1-54222C63F5DA}</a:tableStyleId>
              </a:tblPr>
              <a:tblGrid>
                <a:gridCol w="4087090">
                  <a:extLst>
                    <a:ext uri="{9D8B030D-6E8A-4147-A177-3AD203B41FA5}">
                      <a16:colId xmlns:a16="http://schemas.microsoft.com/office/drawing/2014/main" val="2859949339"/>
                    </a:ext>
                  </a:extLst>
                </a:gridCol>
                <a:gridCol w="831273">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464258">
                <a:tc gridSpan="3">
                  <a:txBody>
                    <a:bodyPr/>
                    <a:lstStyle/>
                    <a:p>
                      <a:pPr algn="ctr"/>
                      <a:endParaRPr lang="fr-FR" sz="20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u="sng" dirty="0">
                          <a:solidFill>
                            <a:schemeClr val="bg1"/>
                          </a:solidFill>
                        </a:rPr>
                        <a:t>Emprunt</a:t>
                      </a:r>
                      <a:r>
                        <a:rPr lang="fr-FR" sz="2400" b="1" u="sng" baseline="0" dirty="0">
                          <a:solidFill>
                            <a:schemeClr val="bg1"/>
                          </a:solidFill>
                        </a:rPr>
                        <a:t> contracté</a:t>
                      </a:r>
                      <a:r>
                        <a:rPr lang="fr-FR" sz="2400" u="sng" dirty="0">
                          <a:solidFill>
                            <a:schemeClr val="bg1"/>
                          </a:solidFill>
                        </a:rPr>
                        <a:t> </a:t>
                      </a:r>
                      <a:endParaRPr lang="fr-FR" sz="2400" dirty="0">
                        <a:solidFill>
                          <a:schemeClr val="bg1"/>
                        </a:solidFill>
                      </a:endParaRPr>
                    </a:p>
                    <a:p>
                      <a:pPr algn="just"/>
                      <a:r>
                        <a:rPr lang="fr-FR" sz="2400" u="sng" dirty="0" err="1">
                          <a:solidFill>
                            <a:schemeClr val="bg1"/>
                          </a:solidFill>
                        </a:rPr>
                        <a:t>Déf</a:t>
                      </a:r>
                      <a:r>
                        <a:rPr lang="fr-FR" sz="2400" dirty="0">
                          <a:solidFill>
                            <a:schemeClr val="bg1"/>
                          </a:solidFill>
                        </a:rPr>
                        <a:t> : Somme prêtée</a:t>
                      </a:r>
                      <a:r>
                        <a:rPr lang="fr-FR" sz="2400" baseline="0" dirty="0">
                          <a:solidFill>
                            <a:schemeClr val="bg1"/>
                          </a:solidFill>
                        </a:rPr>
                        <a:t> par une banque que l’entreprise s’engage à rembourser. </a:t>
                      </a:r>
                    </a:p>
                    <a:p>
                      <a:pPr algn="just"/>
                      <a:r>
                        <a:rPr lang="fr-FR" sz="2400" baseline="0" dirty="0">
                          <a:solidFill>
                            <a:schemeClr val="bg1"/>
                          </a:solidFill>
                        </a:rPr>
                        <a:t>=&gt; Cela répond à la définition d’une dette (au passif).</a:t>
                      </a:r>
                      <a:endParaRPr lang="fr-FR" sz="20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5153"/>
                    </a:solidFill>
                  </a:tcPr>
                </a:tc>
                <a:extLst>
                  <a:ext uri="{0D108BD9-81ED-4DB2-BD59-A6C34878D82A}">
                    <a16:rowId xmlns:a16="http://schemas.microsoft.com/office/drawing/2014/main" val="4067193553"/>
                  </a:ext>
                </a:extLst>
              </a:tr>
              <a:tr h="470706">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502946">
                <a:tc>
                  <a:txBody>
                    <a:bodyPr/>
                    <a:lstStyle/>
                    <a:p>
                      <a:r>
                        <a:rPr lang="fr-FR" sz="2400" dirty="0"/>
                        <a:t>Trésorerie</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612563">
                <a:tc>
                  <a:txBody>
                    <a:bodyPr/>
                    <a:lstStyle/>
                    <a:p>
                      <a:r>
                        <a:rPr lang="fr-FR" sz="2400" dirty="0"/>
                        <a:t>     Emprunt bancaire (passif)</a:t>
                      </a:r>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847300945"/>
              </p:ext>
            </p:extLst>
          </p:nvPr>
        </p:nvGraphicFramePr>
        <p:xfrm>
          <a:off x="374073" y="3757086"/>
          <a:ext cx="11319164" cy="2446906"/>
        </p:xfrm>
        <a:graphic>
          <a:graphicData uri="http://schemas.openxmlformats.org/drawingml/2006/table">
            <a:tbl>
              <a:tblPr firstRow="1" bandRow="1">
                <a:tableStyleId>{5940675A-B579-460E-94D1-54222C63F5DA}</a:tableStyleId>
              </a:tblPr>
              <a:tblGrid>
                <a:gridCol w="4294909">
                  <a:extLst>
                    <a:ext uri="{9D8B030D-6E8A-4147-A177-3AD203B41FA5}">
                      <a16:colId xmlns:a16="http://schemas.microsoft.com/office/drawing/2014/main" val="2859949339"/>
                    </a:ext>
                  </a:extLst>
                </a:gridCol>
                <a:gridCol w="858982">
                  <a:extLst>
                    <a:ext uri="{9D8B030D-6E8A-4147-A177-3AD203B41FA5}">
                      <a16:colId xmlns:a16="http://schemas.microsoft.com/office/drawing/2014/main" val="2509306587"/>
                    </a:ext>
                  </a:extLst>
                </a:gridCol>
                <a:gridCol w="845127">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340039">
                <a:tc gridSpan="3">
                  <a:txBody>
                    <a:bodyPr/>
                    <a:lstStyle/>
                    <a:p>
                      <a:pPr algn="ctr"/>
                      <a:endParaRPr lang="fr-FR" sz="20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5">
                  <a:txBody>
                    <a:bodyPr/>
                    <a:lstStyle/>
                    <a:p>
                      <a:pPr algn="ctr"/>
                      <a:r>
                        <a:rPr lang="fr-FR" sz="2200" b="1" dirty="0">
                          <a:solidFill>
                            <a:schemeClr val="bg1"/>
                          </a:solidFill>
                        </a:rPr>
                        <a:t>Remboursement</a:t>
                      </a:r>
                      <a:r>
                        <a:rPr lang="fr-FR" sz="2200" b="1" baseline="0" dirty="0">
                          <a:solidFill>
                            <a:schemeClr val="bg1"/>
                          </a:solidFill>
                        </a:rPr>
                        <a:t> d’emprunt</a:t>
                      </a:r>
                      <a:r>
                        <a:rPr lang="fr-FR" sz="2200" b="1" dirty="0">
                          <a:solidFill>
                            <a:schemeClr val="bg1"/>
                          </a:solidFill>
                        </a:rPr>
                        <a:t> </a:t>
                      </a:r>
                      <a:endParaRPr lang="fr-FR" sz="2200" dirty="0">
                        <a:solidFill>
                          <a:schemeClr val="bg1"/>
                        </a:solidFill>
                      </a:endParaRPr>
                    </a:p>
                    <a:p>
                      <a:pPr algn="just"/>
                      <a:r>
                        <a:rPr lang="fr-FR" sz="2200" u="sng" dirty="0" err="1">
                          <a:solidFill>
                            <a:schemeClr val="bg1"/>
                          </a:solidFill>
                        </a:rPr>
                        <a:t>Déf</a:t>
                      </a:r>
                      <a:r>
                        <a:rPr lang="fr-FR" sz="2200" dirty="0">
                          <a:solidFill>
                            <a:schemeClr val="bg1"/>
                          </a:solidFill>
                        </a:rPr>
                        <a:t> : L’emprunt est remboursé</a:t>
                      </a:r>
                      <a:r>
                        <a:rPr lang="fr-FR" sz="2200" baseline="0" dirty="0">
                          <a:solidFill>
                            <a:schemeClr val="bg1"/>
                          </a:solidFill>
                        </a:rPr>
                        <a:t> petit à petit. En plus du capital emprunté, l’entreprise doit aussi payer les charges d’intérêt.</a:t>
                      </a:r>
                    </a:p>
                    <a:p>
                      <a:pPr algn="just"/>
                      <a:r>
                        <a:rPr lang="fr-FR" sz="2200" baseline="0" dirty="0">
                          <a:solidFill>
                            <a:schemeClr val="bg1"/>
                          </a:solidFill>
                        </a:rPr>
                        <a:t>=&gt; La sortie de trésorerie va conduire à payer les charges d’intérêts et baisser le montant de la dette.</a:t>
                      </a:r>
                      <a:endParaRPr lang="fr-FR" sz="2200"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5153"/>
                    </a:solidFill>
                  </a:tcPr>
                </a:tc>
                <a:extLst>
                  <a:ext uri="{0D108BD9-81ED-4DB2-BD59-A6C34878D82A}">
                    <a16:rowId xmlns:a16="http://schemas.microsoft.com/office/drawing/2014/main" val="4067193553"/>
                  </a:ext>
                </a:extLst>
              </a:tr>
              <a:tr h="344761">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368375">
                <a:tc>
                  <a:txBody>
                    <a:bodyPr/>
                    <a:lstStyle/>
                    <a:p>
                      <a:r>
                        <a:rPr lang="fr-FR" sz="2000" dirty="0"/>
                        <a:t>Emprunt bancaire (baisse de passif)</a:t>
                      </a:r>
                    </a:p>
                  </a:txBody>
                  <a:tcPr/>
                </a:tc>
                <a:tc>
                  <a:txBody>
                    <a:bodyPr/>
                    <a:lstStyle/>
                    <a:p>
                      <a:pPr algn="ctr"/>
                      <a:r>
                        <a:rPr lang="fr-FR" sz="2000" dirty="0">
                          <a:solidFill>
                            <a:schemeClr val="tx1"/>
                          </a:solidFill>
                        </a:rPr>
                        <a:t>A</a:t>
                      </a:r>
                    </a:p>
                  </a:txBody>
                  <a:tcPr/>
                </a:tc>
                <a:tc>
                  <a:txBody>
                    <a:bodyPr/>
                    <a:lstStyle/>
                    <a:p>
                      <a:pPr algn="ctr"/>
                      <a:endParaRPr lang="fr-FR" sz="2000" dirty="0">
                        <a:solidFill>
                          <a:schemeClr val="tx1"/>
                        </a:solidFill>
                      </a:endParaRPr>
                    </a:p>
                  </a:txBody>
                  <a:tcPr>
                    <a:lnR w="12700" cap="flat" cmpd="sng" algn="ctr">
                      <a:solidFill>
                        <a:schemeClr val="tx1"/>
                      </a:solidFill>
                      <a:prstDash val="solid"/>
                      <a:round/>
                      <a:headEnd type="none" w="med" len="med"/>
                      <a:tailEnd type="none" w="med" len="med"/>
                    </a:lnR>
                  </a:tcPr>
                </a:tc>
                <a:tc vMerge="1">
                  <a:txBody>
                    <a:bodyPr/>
                    <a:lstStyle/>
                    <a:p>
                      <a:endParaRPr lang="fr-FR"/>
                    </a:p>
                  </a:txBody>
                  <a:tcPr/>
                </a:tc>
                <a:extLst>
                  <a:ext uri="{0D108BD9-81ED-4DB2-BD59-A6C34878D82A}">
                    <a16:rowId xmlns:a16="http://schemas.microsoft.com/office/drawing/2014/main" val="3099886353"/>
                  </a:ext>
                </a:extLst>
              </a:tr>
              <a:tr h="368375">
                <a:tc>
                  <a:txBody>
                    <a:bodyPr/>
                    <a:lstStyle/>
                    <a:p>
                      <a:r>
                        <a:rPr lang="fr-FR" sz="2000" baseline="0" dirty="0"/>
                        <a:t>Intérêts (charges)</a:t>
                      </a:r>
                      <a:endParaRPr lang="fr-FR" sz="2000" dirty="0"/>
                    </a:p>
                  </a:txBody>
                  <a:tcPr/>
                </a:tc>
                <a:tc>
                  <a:txBody>
                    <a:bodyPr/>
                    <a:lstStyle/>
                    <a:p>
                      <a:pPr algn="ctr"/>
                      <a:r>
                        <a:rPr lang="fr-FR" sz="2000" dirty="0">
                          <a:solidFill>
                            <a:schemeClr val="tx1"/>
                          </a:solidFill>
                        </a:rPr>
                        <a:t>B</a:t>
                      </a:r>
                    </a:p>
                  </a:txBody>
                  <a:tcPr/>
                </a:tc>
                <a:tc>
                  <a:txBody>
                    <a:bodyPr/>
                    <a:lstStyle/>
                    <a:p>
                      <a:pPr algn="ctr"/>
                      <a:endParaRPr lang="fr-FR" sz="2000" dirty="0">
                        <a:solidFill>
                          <a:schemeClr val="tx1"/>
                        </a:solidFill>
                      </a:endParaRPr>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861946">
                <a:tc>
                  <a:txBody>
                    <a:bodyPr/>
                    <a:lstStyle/>
                    <a:p>
                      <a:r>
                        <a:rPr lang="fr-FR" sz="2000" dirty="0"/>
                        <a:t>     Trésorerie</a:t>
                      </a:r>
                    </a:p>
                  </a:txBody>
                  <a:tcPr/>
                </a:tc>
                <a:tc>
                  <a:txBody>
                    <a:bodyPr/>
                    <a:lstStyle/>
                    <a:p>
                      <a:pPr algn="ctr"/>
                      <a:endParaRPr lang="fr-FR" sz="20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A+B</a:t>
                      </a: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4255" y="53455"/>
            <a:ext cx="1068987" cy="1093966"/>
          </a:xfrm>
          <a:prstGeom prst="rect">
            <a:avLst/>
          </a:prstGeom>
          <a:noFill/>
        </p:spPr>
      </p:pic>
    </p:spTree>
    <p:extLst>
      <p:ext uri="{BB962C8B-B14F-4D97-AF65-F5344CB8AC3E}">
        <p14:creationId xmlns:p14="http://schemas.microsoft.com/office/powerpoint/2010/main" val="384183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de l’huile – 18/01 </a:t>
            </a:r>
          </a:p>
        </p:txBody>
      </p:sp>
      <p:graphicFrame>
        <p:nvGraphicFramePr>
          <p:cNvPr id="3" name="Tableau 2"/>
          <p:cNvGraphicFramePr>
            <a:graphicFrameLocks noGrp="1"/>
          </p:cNvGraphicFramePr>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endParaRPr lang="fr-FR" dirty="0"/>
                    </a:p>
                  </a:txBody>
                  <a:tcPr/>
                </a:tc>
                <a:tc>
                  <a:txBody>
                    <a:bodyPr/>
                    <a:lstStyle/>
                    <a:p>
                      <a:pPr algn="ctr"/>
                      <a:endParaRPr lang="fr-FR" dirty="0"/>
                    </a:p>
                  </a:txBody>
                  <a:tcPr/>
                </a:tc>
                <a:extLst>
                  <a:ext uri="{0D108BD9-81ED-4DB2-BD59-A6C34878D82A}">
                    <a16:rowId xmlns:a16="http://schemas.microsoft.com/office/drawing/2014/main" val="650671"/>
                  </a:ext>
                </a:extLst>
              </a:tr>
              <a:tr h="505357">
                <a:tc>
                  <a:txBody>
                    <a:bodyPr/>
                    <a:lstStyle/>
                    <a:p>
                      <a:endParaRPr lang="fr-FR" sz="2800" dirty="0"/>
                    </a:p>
                  </a:txBody>
                  <a:tcPr/>
                </a:tc>
                <a:tc>
                  <a:txBody>
                    <a:bodyPr/>
                    <a:lstStyle/>
                    <a:p>
                      <a:pPr algn="ctr"/>
                      <a:endParaRPr lang="fr-FR" sz="2800" dirty="0">
                        <a:solidFill>
                          <a:srgbClr val="FFC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6"/>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9826772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782912224"/>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a:solidFill>
                            <a:schemeClr val="accent2">
                              <a:lumMod val="75000"/>
                            </a:schemeClr>
                          </a:solidFill>
                        </a:rPr>
                        <a:t> 4</a:t>
                      </a:r>
                      <a:endParaRPr lang="fr-FR" sz="1800" b="1" dirty="0">
                        <a:solidFill>
                          <a:schemeClr val="accent2">
                            <a:lumMod val="75000"/>
                          </a:schemeClr>
                        </a:solidFill>
                      </a:endParaRP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a:t>-3</a:t>
                      </a: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2" name="Rectangle à coins arrondis 11"/>
          <p:cNvSpPr/>
          <p:nvPr/>
        </p:nvSpPr>
        <p:spPr>
          <a:xfrm>
            <a:off x="7128165" y="1598278"/>
            <a:ext cx="4907790" cy="1228050"/>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de l’huile</a:t>
            </a:r>
          </a:p>
          <a:p>
            <a:pPr algn="ctr"/>
            <a:r>
              <a:rPr lang="fr-FR" sz="2800" dirty="0">
                <a:solidFill>
                  <a:schemeClr val="tx1"/>
                </a:solidFill>
              </a:rPr>
              <a:t>(4 unités monétaires)</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610818"/>
            <a:ext cx="658090" cy="1206498"/>
          </a:xfrm>
          <a:prstGeom prst="rect">
            <a:avLst/>
          </a:prstGeom>
        </p:spPr>
      </p:pic>
    </p:spTree>
    <p:extLst>
      <p:ext uri="{BB962C8B-B14F-4D97-AF65-F5344CB8AC3E}">
        <p14:creationId xmlns:p14="http://schemas.microsoft.com/office/powerpoint/2010/main" val="406738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d’huile – 18/01 (corrigé) </a:t>
            </a:r>
          </a:p>
        </p:txBody>
      </p:sp>
      <p:graphicFrame>
        <p:nvGraphicFramePr>
          <p:cNvPr id="3" name="Tableau 2"/>
          <p:cNvGraphicFramePr>
            <a:graphicFrameLocks noGrp="1"/>
          </p:cNvGraphicFramePr>
          <p:nvPr>
            <p:extLst>
              <p:ext uri="{D42A27DB-BD31-4B8C-83A1-F6EECF244321}">
                <p14:modId xmlns:p14="http://schemas.microsoft.com/office/powerpoint/2010/main" val="1886992452"/>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18/01</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05357">
                <a:tc>
                  <a:txBody>
                    <a:bodyPr/>
                    <a:lstStyle/>
                    <a:p>
                      <a:r>
                        <a:rPr lang="fr-FR" sz="2800" dirty="0"/>
                        <a:t>Trésorerie</a:t>
                      </a:r>
                    </a:p>
                  </a:txBody>
                  <a:tcPr/>
                </a:tc>
                <a:tc>
                  <a:txBody>
                    <a:bodyPr/>
                    <a:lstStyle/>
                    <a:p>
                      <a:pPr algn="ctr"/>
                      <a:r>
                        <a:rPr lang="fr-FR" sz="2800" dirty="0">
                          <a:solidFill>
                            <a:srgbClr val="FFC000"/>
                          </a:solidFill>
                        </a:rPr>
                        <a:t>4</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Vente</a:t>
                      </a:r>
                      <a:r>
                        <a:rPr lang="fr-FR" sz="2800" baseline="0" dirty="0"/>
                        <a:t> de marchandises</a:t>
                      </a:r>
                      <a:endParaRPr lang="fr-FR" sz="2800" dirty="0"/>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chemeClr val="accent6"/>
                          </a:solidFill>
                        </a:rPr>
                        <a:t>4</a:t>
                      </a:r>
                    </a:p>
                  </a:txBody>
                  <a:tcPr/>
                </a:tc>
                <a:extLst>
                  <a:ext uri="{0D108BD9-81ED-4DB2-BD59-A6C34878D82A}">
                    <a16:rowId xmlns:a16="http://schemas.microsoft.com/office/drawing/2014/main" val="1262906119"/>
                  </a:ext>
                </a:extLst>
              </a:tr>
              <a:tr h="370840">
                <a:tc gridSpan="3">
                  <a:txBody>
                    <a:bodyPr/>
                    <a:lstStyle/>
                    <a:p>
                      <a:pPr algn="ctr"/>
                      <a:r>
                        <a:rPr lang="fr-FR" dirty="0"/>
                        <a:t>Vente de l’huile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011479094"/>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004685258"/>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598278"/>
            <a:ext cx="4907790" cy="1228050"/>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de l’huile</a:t>
            </a:r>
          </a:p>
          <a:p>
            <a:pPr algn="ctr"/>
            <a:r>
              <a:rPr lang="fr-FR" sz="2800" dirty="0">
                <a:solidFill>
                  <a:schemeClr val="tx1"/>
                </a:solidFill>
              </a:rPr>
              <a:t>(4 unités monétaires)</a:t>
            </a: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610818"/>
            <a:ext cx="658090" cy="1206498"/>
          </a:xfrm>
          <a:prstGeom prst="rect">
            <a:avLst/>
          </a:prstGeom>
        </p:spPr>
      </p:pic>
    </p:spTree>
    <p:extLst>
      <p:ext uri="{BB962C8B-B14F-4D97-AF65-F5344CB8AC3E}">
        <p14:creationId xmlns:p14="http://schemas.microsoft.com/office/powerpoint/2010/main" val="11193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sardine en boite ou fraiches ? 30/03 </a:t>
            </a:r>
          </a:p>
        </p:txBody>
      </p:sp>
      <p:graphicFrame>
        <p:nvGraphicFramePr>
          <p:cNvPr id="3" name="Tableau 2"/>
          <p:cNvGraphicFramePr>
            <a:graphicFrameLocks noGrp="1"/>
          </p:cNvGraphicFramePr>
          <p:nvPr>
            <p:extLst>
              <p:ext uri="{D42A27DB-BD31-4B8C-83A1-F6EECF244321}">
                <p14:modId xmlns:p14="http://schemas.microsoft.com/office/powerpoint/2010/main" val="392071544"/>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935894507"/>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799790958"/>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886695"/>
            <a:ext cx="4907790" cy="2036618"/>
          </a:xfrm>
          <a:prstGeom prst="roundRect">
            <a:avLst/>
          </a:prstGeom>
          <a:solidFill>
            <a:srgbClr val="EEB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soit : </a:t>
            </a:r>
          </a:p>
          <a:p>
            <a:pPr algn="ctr"/>
            <a:r>
              <a:rPr lang="fr-FR" sz="2000" dirty="0">
                <a:solidFill>
                  <a:schemeClr val="tx1"/>
                </a:solidFill>
              </a:rPr>
              <a:t>Sardine boite (achat 2 et revente 4) </a:t>
            </a:r>
          </a:p>
          <a:p>
            <a:pPr algn="ctr"/>
            <a:r>
              <a:rPr lang="fr-FR" sz="2000" dirty="0">
                <a:solidFill>
                  <a:schemeClr val="tx1"/>
                </a:solidFill>
              </a:rPr>
              <a:t>Sardines fraiches (achat 2 et revente 3)</a:t>
            </a:r>
          </a:p>
        </p:txBody>
      </p:sp>
      <p:pic>
        <p:nvPicPr>
          <p:cNvPr id="9" name="Image 8"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792690" y="18227"/>
            <a:ext cx="1243265" cy="1162484"/>
          </a:xfrm>
          <a:prstGeom prst="rect">
            <a:avLst/>
          </a:prstGeom>
          <a:noFill/>
          <a:ln>
            <a:noFill/>
          </a:ln>
        </p:spPr>
      </p:pic>
    </p:spTree>
    <p:extLst>
      <p:ext uri="{BB962C8B-B14F-4D97-AF65-F5344CB8AC3E}">
        <p14:creationId xmlns:p14="http://schemas.microsoft.com/office/powerpoint/2010/main" val="636864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boite – 30/03 (Corrigé)</a:t>
            </a:r>
          </a:p>
        </p:txBody>
      </p:sp>
      <p:graphicFrame>
        <p:nvGraphicFramePr>
          <p:cNvPr id="3" name="Tableau 2"/>
          <p:cNvGraphicFramePr>
            <a:graphicFrameLocks noGrp="1"/>
          </p:cNvGraphicFramePr>
          <p:nvPr>
            <p:extLst>
              <p:ext uri="{D42A27DB-BD31-4B8C-83A1-F6EECF244321}">
                <p14:modId xmlns:p14="http://schemas.microsoft.com/office/powerpoint/2010/main" val="3952546738"/>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30/03</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400" dirty="0"/>
                        <a:t>Achat de M/ses</a:t>
                      </a:r>
                      <a:r>
                        <a:rPr lang="fr-FR" sz="2400" baseline="0" dirty="0"/>
                        <a:t> (sardines boite)</a:t>
                      </a:r>
                      <a:endParaRPr lang="fr-FR" sz="2400" dirty="0"/>
                    </a:p>
                  </a:txBody>
                  <a:tcPr/>
                </a:tc>
                <a:tc>
                  <a:txBody>
                    <a:bodyPr/>
                    <a:lstStyle/>
                    <a:p>
                      <a:pPr algn="ctr"/>
                      <a:r>
                        <a:rPr lang="fr-FR" sz="2800" dirty="0">
                          <a:solidFill>
                            <a:srgbClr val="C00000"/>
                          </a:solidFill>
                        </a:rPr>
                        <a:t>2</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2</a:t>
                      </a:r>
                    </a:p>
                  </a:txBody>
                  <a:tcPr/>
                </a:tc>
                <a:extLst>
                  <a:ext uri="{0D108BD9-81ED-4DB2-BD59-A6C34878D82A}">
                    <a16:rowId xmlns:a16="http://schemas.microsoft.com/office/drawing/2014/main" val="1262906119"/>
                  </a:ext>
                </a:extLst>
              </a:tr>
              <a:tr h="370840">
                <a:tc gridSpan="3">
                  <a:txBody>
                    <a:bodyPr/>
                    <a:lstStyle/>
                    <a:p>
                      <a:pPr algn="ctr"/>
                      <a:r>
                        <a:rPr lang="fr-FR" dirty="0"/>
                        <a:t>Achat</a:t>
                      </a:r>
                      <a:r>
                        <a:rPr lang="fr-FR" baseline="0" dirty="0"/>
                        <a:t> de truite</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26529471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61224474"/>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935495"/>
            <a:ext cx="4907790" cy="2036618"/>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soit : </a:t>
            </a:r>
          </a:p>
          <a:p>
            <a:pPr algn="ctr"/>
            <a:r>
              <a:rPr lang="fr-FR" sz="2000" dirty="0">
                <a:solidFill>
                  <a:schemeClr val="tx1"/>
                </a:solidFill>
              </a:rPr>
              <a:t>Sardine boite (achat 2 et revente 4) </a:t>
            </a:r>
          </a:p>
          <a:p>
            <a:pPr algn="ctr"/>
            <a:r>
              <a:rPr lang="fr-FR" sz="2000" strike="sngStrike" dirty="0">
                <a:solidFill>
                  <a:schemeClr val="tx1"/>
                </a:solidFill>
              </a:rPr>
              <a:t>Sardines fraiches (achat 2 et revente 3</a:t>
            </a:r>
            <a:r>
              <a:rPr lang="fr-FR" sz="2000" dirty="0">
                <a:solidFill>
                  <a:schemeClr val="tx1"/>
                </a:solidFill>
              </a:rPr>
              <a:t>)</a:t>
            </a:r>
            <a:endParaRPr lang="fr-FR" sz="2000" strike="sngStrike" dirty="0">
              <a:solidFill>
                <a:schemeClr val="tx1"/>
              </a:solidFill>
            </a:endParaRPr>
          </a:p>
        </p:txBody>
      </p:sp>
      <p:pic>
        <p:nvPicPr>
          <p:cNvPr id="11" name="Image 10"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68000" y="67398"/>
            <a:ext cx="1389146" cy="1276494"/>
          </a:xfrm>
          <a:prstGeom prst="rect">
            <a:avLst/>
          </a:prstGeom>
          <a:noFill/>
          <a:ln>
            <a:noFill/>
          </a:ln>
        </p:spPr>
      </p:pic>
    </p:spTree>
    <p:extLst>
      <p:ext uri="{BB962C8B-B14F-4D97-AF65-F5344CB8AC3E}">
        <p14:creationId xmlns:p14="http://schemas.microsoft.com/office/powerpoint/2010/main" val="2197566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Recours à un financement – 01/04  </a:t>
            </a:r>
          </a:p>
        </p:txBody>
      </p:sp>
      <p:graphicFrame>
        <p:nvGraphicFramePr>
          <p:cNvPr id="3" name="Tableau 2"/>
          <p:cNvGraphicFramePr>
            <a:graphicFrameLocks noGrp="1"/>
          </p:cNvGraphicFramePr>
          <p:nvPr>
            <p:extLst>
              <p:ext uri="{D42A27DB-BD31-4B8C-83A1-F6EECF244321}">
                <p14:modId xmlns:p14="http://schemas.microsoft.com/office/powerpoint/2010/main" val="3395731298"/>
              </p:ext>
            </p:extLst>
          </p:nvPr>
        </p:nvGraphicFramePr>
        <p:xfrm>
          <a:off x="318655" y="1046984"/>
          <a:ext cx="6490855" cy="17170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endParaRPr lang="fr-FR" dirty="0">
                        <a:solidFill>
                          <a:srgbClr val="FFC000"/>
                        </a:solidFill>
                      </a:endParaRPr>
                    </a:p>
                  </a:txBody>
                  <a:tcPr/>
                </a:tc>
                <a:tc>
                  <a:txBody>
                    <a:bodyPr/>
                    <a:lstStyle/>
                    <a:p>
                      <a:pPr algn="ctr"/>
                      <a:endParaRPr lang="fr-FR" dirty="0"/>
                    </a:p>
                  </a:txBody>
                  <a:tcPr/>
                </a:tc>
                <a:extLst>
                  <a:ext uri="{0D108BD9-81ED-4DB2-BD59-A6C34878D82A}">
                    <a16:rowId xmlns:a16="http://schemas.microsoft.com/office/drawing/2014/main" val="650671"/>
                  </a:ext>
                </a:extLst>
              </a:tr>
              <a:tr h="327849">
                <a:tc>
                  <a:txBody>
                    <a:bodyPr/>
                    <a:lstStyle/>
                    <a:p>
                      <a:endParaRPr lang="fr-FR" sz="2800" dirty="0"/>
                    </a:p>
                  </a:txBody>
                  <a:tcPr/>
                </a:tc>
                <a:tc>
                  <a:txBody>
                    <a:bodyPr/>
                    <a:lstStyle/>
                    <a:p>
                      <a:pPr algn="ctr"/>
                      <a:endParaRPr lang="fr-FR" sz="2800" dirty="0">
                        <a:solidFill>
                          <a:srgbClr val="FFC000"/>
                        </a:solidFill>
                      </a:endParaRPr>
                    </a:p>
                  </a:txBody>
                  <a:tcPr/>
                </a:tc>
                <a:tc>
                  <a:txBody>
                    <a:bodyPr/>
                    <a:lstStyle/>
                    <a:p>
                      <a:pPr algn="ctr"/>
                      <a:endParaRPr lang="fr-FR" sz="2000" b="1" dirty="0">
                        <a:solidFill>
                          <a:srgbClr val="7030A0"/>
                        </a:solidFill>
                      </a:endParaRPr>
                    </a:p>
                  </a:txBody>
                  <a:tcPr/>
                </a:tc>
                <a:extLst>
                  <a:ext uri="{0D108BD9-81ED-4DB2-BD59-A6C34878D82A}">
                    <a16:rowId xmlns:a16="http://schemas.microsoft.com/office/drawing/2014/main" val="3966562314"/>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92939174"/>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757809428"/>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rgbClr val="7030A0"/>
                        </a:solidFill>
                      </a:endParaRP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10" name="Rectangle à coins arrondis 9"/>
          <p:cNvSpPr/>
          <p:nvPr/>
        </p:nvSpPr>
        <p:spPr>
          <a:xfrm>
            <a:off x="6968836" y="1598278"/>
            <a:ext cx="5067119"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recourez à un financement</a:t>
            </a:r>
          </a:p>
          <a:p>
            <a:pPr algn="ctr"/>
            <a:r>
              <a:rPr lang="fr-FR" sz="2800" dirty="0">
                <a:solidFill>
                  <a:schemeClr val="bg1"/>
                </a:solidFill>
              </a:rPr>
              <a:t>Soit un emprunt (6)</a:t>
            </a:r>
          </a:p>
          <a:p>
            <a:pPr algn="ctr"/>
            <a:r>
              <a:rPr lang="fr-FR" sz="2800" dirty="0">
                <a:solidFill>
                  <a:schemeClr val="bg1"/>
                </a:solidFill>
              </a:rPr>
              <a:t>Soit une subvention (1)</a:t>
            </a:r>
          </a:p>
        </p:txBody>
      </p:sp>
    </p:spTree>
    <p:extLst>
      <p:ext uri="{BB962C8B-B14F-4D97-AF65-F5344CB8AC3E}">
        <p14:creationId xmlns:p14="http://schemas.microsoft.com/office/powerpoint/2010/main" val="42686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Eléments de définition</a:t>
            </a:r>
          </a:p>
        </p:txBody>
      </p:sp>
      <p:sp>
        <p:nvSpPr>
          <p:cNvPr id="3"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492672152"/>
              </p:ext>
            </p:extLst>
          </p:nvPr>
        </p:nvGraphicFramePr>
        <p:xfrm>
          <a:off x="334697" y="2474427"/>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122131894"/>
              </p:ext>
            </p:extLst>
          </p:nvPr>
        </p:nvGraphicFramePr>
        <p:xfrm>
          <a:off x="5273842" y="1690688"/>
          <a:ext cx="6601691" cy="3505200"/>
        </p:xfrm>
        <a:graphic>
          <a:graphicData uri="http://schemas.openxmlformats.org/drawingml/2006/table">
            <a:tbl>
              <a:tblPr firstRow="1" bandRow="1">
                <a:tableStyleId>{5940675A-B579-460E-94D1-54222C63F5DA}</a:tableStyleId>
              </a:tblPr>
              <a:tblGrid>
                <a:gridCol w="2031733">
                  <a:extLst>
                    <a:ext uri="{9D8B030D-6E8A-4147-A177-3AD203B41FA5}">
                      <a16:colId xmlns:a16="http://schemas.microsoft.com/office/drawing/2014/main" val="2677520285"/>
                    </a:ext>
                  </a:extLst>
                </a:gridCol>
                <a:gridCol w="134185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600" b="1" dirty="0">
                          <a:solidFill>
                            <a:schemeClr val="accent2">
                              <a:lumMod val="75000"/>
                            </a:schemeClr>
                          </a:solidFill>
                        </a:rPr>
                        <a:t> </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4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4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400" dirty="0"/>
                    </a:p>
                  </a:txBody>
                  <a:tcPr/>
                </a:tc>
                <a:extLst>
                  <a:ext uri="{0D108BD9-81ED-4DB2-BD59-A6C34878D82A}">
                    <a16:rowId xmlns:a16="http://schemas.microsoft.com/office/drawing/2014/main" val="3789537937"/>
                  </a:ext>
                </a:extLst>
              </a:tr>
              <a:tr h="189911">
                <a:tc>
                  <a:txBody>
                    <a:bodyPr/>
                    <a:lstStyle/>
                    <a:p>
                      <a:r>
                        <a:rPr lang="fr-FR" sz="1400" dirty="0"/>
                        <a:t>Trésorerie (disponibilités)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4"/>
                        </a:solidFill>
                      </a:endParaRP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3041816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Recours à un financement – 01/04 (corrigé) </a:t>
            </a:r>
          </a:p>
        </p:txBody>
      </p:sp>
      <p:graphicFrame>
        <p:nvGraphicFramePr>
          <p:cNvPr id="3" name="Tableau 2"/>
          <p:cNvGraphicFramePr>
            <a:graphicFrameLocks noGrp="1"/>
          </p:cNvGraphicFramePr>
          <p:nvPr>
            <p:extLst>
              <p:ext uri="{D42A27DB-BD31-4B8C-83A1-F6EECF244321}">
                <p14:modId xmlns:p14="http://schemas.microsoft.com/office/powerpoint/2010/main" val="1428374953"/>
              </p:ext>
            </p:extLst>
          </p:nvPr>
        </p:nvGraphicFramePr>
        <p:xfrm>
          <a:off x="318655" y="1046984"/>
          <a:ext cx="6490855" cy="17170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01/04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r>
                        <a:rPr lang="fr-FR" sz="2400" dirty="0"/>
                        <a:t>Trésorerie </a:t>
                      </a:r>
                    </a:p>
                  </a:txBody>
                  <a:tcPr/>
                </a:tc>
                <a:tc>
                  <a:txBody>
                    <a:bodyPr/>
                    <a:lstStyle/>
                    <a:p>
                      <a:pPr algn="ctr"/>
                      <a:r>
                        <a:rPr lang="fr-FR" dirty="0">
                          <a:solidFill>
                            <a:srgbClr val="FFC000"/>
                          </a:solidFill>
                        </a:rPr>
                        <a:t>6</a:t>
                      </a:r>
                    </a:p>
                  </a:txBody>
                  <a:tcPr/>
                </a:tc>
                <a:tc>
                  <a:txBody>
                    <a:bodyPr/>
                    <a:lstStyle/>
                    <a:p>
                      <a:pPr algn="ctr"/>
                      <a:endParaRPr lang="fr-FR" dirty="0"/>
                    </a:p>
                  </a:txBody>
                  <a:tcPr/>
                </a:tc>
                <a:extLst>
                  <a:ext uri="{0D108BD9-81ED-4DB2-BD59-A6C34878D82A}">
                    <a16:rowId xmlns:a16="http://schemas.microsoft.com/office/drawing/2014/main" val="650671"/>
                  </a:ext>
                </a:extLst>
              </a:tr>
              <a:tr h="327849">
                <a:tc>
                  <a:txBody>
                    <a:bodyPr/>
                    <a:lstStyle/>
                    <a:p>
                      <a:r>
                        <a:rPr lang="fr-FR" sz="2800" dirty="0"/>
                        <a:t>    </a:t>
                      </a:r>
                      <a:r>
                        <a:rPr lang="fr-FR" sz="2400" dirty="0"/>
                        <a:t>Emprunt bancaire</a:t>
                      </a:r>
                      <a:endParaRPr lang="fr-FR" sz="2800" dirty="0"/>
                    </a:p>
                  </a:txBody>
                  <a:tcPr/>
                </a:tc>
                <a:tc>
                  <a:txBody>
                    <a:bodyPr/>
                    <a:lstStyle/>
                    <a:p>
                      <a:pPr algn="ctr"/>
                      <a:endParaRPr lang="fr-FR" sz="2800" dirty="0">
                        <a:solidFill>
                          <a:srgbClr val="FFC000"/>
                        </a:solidFill>
                      </a:endParaRPr>
                    </a:p>
                  </a:txBody>
                  <a:tcPr/>
                </a:tc>
                <a:tc>
                  <a:txBody>
                    <a:bodyPr/>
                    <a:lstStyle/>
                    <a:p>
                      <a:pPr algn="ctr"/>
                      <a:r>
                        <a:rPr lang="fr-FR" sz="2000" b="1" dirty="0">
                          <a:solidFill>
                            <a:srgbClr val="7030A0"/>
                          </a:solidFill>
                        </a:rPr>
                        <a:t>6</a:t>
                      </a:r>
                    </a:p>
                  </a:txBody>
                  <a:tcPr/>
                </a:tc>
                <a:extLst>
                  <a:ext uri="{0D108BD9-81ED-4DB2-BD59-A6C34878D82A}">
                    <a16:rowId xmlns:a16="http://schemas.microsoft.com/office/drawing/2014/main" val="3966562314"/>
                  </a:ext>
                </a:extLst>
              </a:tr>
              <a:tr h="370840">
                <a:tc gridSpan="3">
                  <a:txBody>
                    <a:bodyPr/>
                    <a:lstStyle/>
                    <a:p>
                      <a:pPr algn="ctr"/>
                      <a:r>
                        <a:rPr lang="fr-FR" dirty="0"/>
                        <a:t>Emprunt bancaire contracté</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04722478"/>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797667584"/>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10" name="Rectangle à coins arrondis 9"/>
          <p:cNvSpPr/>
          <p:nvPr/>
        </p:nvSpPr>
        <p:spPr>
          <a:xfrm>
            <a:off x="6968836" y="1598278"/>
            <a:ext cx="5067119"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recourez à un financement</a:t>
            </a:r>
          </a:p>
          <a:p>
            <a:pPr algn="ctr"/>
            <a:r>
              <a:rPr lang="fr-FR" sz="2800" b="1" dirty="0">
                <a:solidFill>
                  <a:schemeClr val="bg1"/>
                </a:solidFill>
              </a:rPr>
              <a:t>Soit un emprunt (6)</a:t>
            </a:r>
          </a:p>
          <a:p>
            <a:pPr algn="ctr"/>
            <a:r>
              <a:rPr lang="fr-FR" sz="2800" strike="sngStrike" dirty="0">
                <a:solidFill>
                  <a:schemeClr val="bg1"/>
                </a:solidFill>
              </a:rPr>
              <a:t>Soit une subvention (1)</a:t>
            </a:r>
          </a:p>
        </p:txBody>
      </p:sp>
      <p:sp>
        <p:nvSpPr>
          <p:cNvPr id="9" name="Flèche courbée vers la droite 8"/>
          <p:cNvSpPr/>
          <p:nvPr/>
        </p:nvSpPr>
        <p:spPr>
          <a:xfrm rot="19667142">
            <a:off x="5175346" y="1608515"/>
            <a:ext cx="1200524" cy="5596531"/>
          </a:xfrm>
          <a:prstGeom prst="curvedRightArrow">
            <a:avLst>
              <a:gd name="adj1" fmla="val 15234"/>
              <a:gd name="adj2" fmla="val 21781"/>
              <a:gd name="adj3" fmla="val 3991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18279176">
            <a:off x="7801615" y="1227878"/>
            <a:ext cx="1278739" cy="6936452"/>
          </a:xfrm>
          <a:prstGeom prst="curvedRightArrow">
            <a:avLst>
              <a:gd name="adj1" fmla="val 15234"/>
              <a:gd name="adj2" fmla="val 21781"/>
              <a:gd name="adj3" fmla="val 39917"/>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08115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champagne - 02/04 </a:t>
            </a:r>
          </a:p>
        </p:txBody>
      </p:sp>
      <p:graphicFrame>
        <p:nvGraphicFramePr>
          <p:cNvPr id="3" name="Tableau 2"/>
          <p:cNvGraphicFramePr>
            <a:graphicFrameLocks noGrp="1"/>
          </p:cNvGraphicFramePr>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357564001"/>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59732562"/>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7" name="Rectangle à coins arrondis 6"/>
          <p:cNvSpPr/>
          <p:nvPr/>
        </p:nvSpPr>
        <p:spPr>
          <a:xfrm>
            <a:off x="7128165" y="1598278"/>
            <a:ext cx="4907790" cy="1228050"/>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du champagne (5)</a:t>
            </a:r>
          </a:p>
        </p:txBody>
      </p:sp>
      <p:pic>
        <p:nvPicPr>
          <p:cNvPr id="4" name="Image 3"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360446"/>
            <a:ext cx="1541546" cy="1429937"/>
          </a:xfrm>
          <a:prstGeom prst="rect">
            <a:avLst/>
          </a:prstGeom>
          <a:noFill/>
          <a:ln>
            <a:noFill/>
          </a:ln>
        </p:spPr>
      </p:pic>
    </p:spTree>
    <p:extLst>
      <p:ext uri="{BB962C8B-B14F-4D97-AF65-F5344CB8AC3E}">
        <p14:creationId xmlns:p14="http://schemas.microsoft.com/office/powerpoint/2010/main" val="2373238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champagne - 02/04  (corrigé)</a:t>
            </a:r>
          </a:p>
        </p:txBody>
      </p:sp>
      <p:graphicFrame>
        <p:nvGraphicFramePr>
          <p:cNvPr id="3" name="Tableau 2"/>
          <p:cNvGraphicFramePr>
            <a:graphicFrameLocks noGrp="1"/>
          </p:cNvGraphicFramePr>
          <p:nvPr>
            <p:extLst>
              <p:ext uri="{D42A27DB-BD31-4B8C-83A1-F6EECF244321}">
                <p14:modId xmlns:p14="http://schemas.microsoft.com/office/powerpoint/2010/main" val="1323492511"/>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02/04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M/ses</a:t>
                      </a:r>
                      <a:r>
                        <a:rPr lang="fr-FR" sz="2800" baseline="0" dirty="0"/>
                        <a:t> (truites)</a:t>
                      </a:r>
                      <a:endParaRPr lang="fr-FR" sz="2800" dirty="0"/>
                    </a:p>
                  </a:txBody>
                  <a:tcPr/>
                </a:tc>
                <a:tc>
                  <a:txBody>
                    <a:bodyPr/>
                    <a:lstStyle/>
                    <a:p>
                      <a:pPr algn="ctr"/>
                      <a:r>
                        <a:rPr lang="fr-FR" sz="2800" dirty="0">
                          <a:solidFill>
                            <a:srgbClr val="C00000"/>
                          </a:solidFill>
                        </a:rPr>
                        <a:t>5</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5</a:t>
                      </a:r>
                    </a:p>
                  </a:txBody>
                  <a:tcPr/>
                </a:tc>
                <a:extLst>
                  <a:ext uri="{0D108BD9-81ED-4DB2-BD59-A6C34878D82A}">
                    <a16:rowId xmlns:a16="http://schemas.microsoft.com/office/drawing/2014/main" val="1262906119"/>
                  </a:ext>
                </a:extLst>
              </a:tr>
              <a:tr h="370840">
                <a:tc gridSpan="3">
                  <a:txBody>
                    <a:bodyPr/>
                    <a:lstStyle/>
                    <a:p>
                      <a:pPr algn="ctr"/>
                      <a:r>
                        <a:rPr lang="fr-FR" dirty="0"/>
                        <a:t>Achat de champagne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941106503"/>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119110780"/>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436901">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1598278"/>
            <a:ext cx="4907790" cy="1228050"/>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du champagne (5)</a:t>
            </a:r>
          </a:p>
        </p:txBody>
      </p:sp>
      <p:pic>
        <p:nvPicPr>
          <p:cNvPr id="10" name="Image 9"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360446"/>
            <a:ext cx="1541546" cy="1429937"/>
          </a:xfrm>
          <a:prstGeom prst="rect">
            <a:avLst/>
          </a:prstGeom>
          <a:noFill/>
          <a:ln>
            <a:noFill/>
          </a:ln>
        </p:spPr>
      </p:pic>
    </p:spTree>
    <p:extLst>
      <p:ext uri="{BB962C8B-B14F-4D97-AF65-F5344CB8AC3E}">
        <p14:creationId xmlns:p14="http://schemas.microsoft.com/office/powerpoint/2010/main" val="1141097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94" y="-278579"/>
            <a:ext cx="11714504" cy="1325563"/>
          </a:xfrm>
        </p:spPr>
        <p:txBody>
          <a:bodyPr/>
          <a:lstStyle/>
          <a:p>
            <a:r>
              <a:rPr lang="fr-FR" dirty="0"/>
              <a:t>Vente de sardines ou champagne – 30/04   </a:t>
            </a:r>
          </a:p>
        </p:txBody>
      </p:sp>
      <p:graphicFrame>
        <p:nvGraphicFramePr>
          <p:cNvPr id="3" name="Tableau 2"/>
          <p:cNvGraphicFramePr>
            <a:graphicFrameLocks noGrp="1"/>
          </p:cNvGraphicFramePr>
          <p:nvPr>
            <p:extLst>
              <p:ext uri="{D42A27DB-BD31-4B8C-83A1-F6EECF244321}">
                <p14:modId xmlns:p14="http://schemas.microsoft.com/office/powerpoint/2010/main" val="2575056275"/>
              </p:ext>
            </p:extLst>
          </p:nvPr>
        </p:nvGraphicFramePr>
        <p:xfrm>
          <a:off x="318655" y="1046984"/>
          <a:ext cx="6490855" cy="170423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30/04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endParaRPr lang="fr-FR" sz="2400" dirty="0">
                        <a:solidFill>
                          <a:schemeClr val="accent4">
                            <a:lumMod val="75000"/>
                          </a:schemeClr>
                        </a:solidFill>
                      </a:endParaRPr>
                    </a:p>
                  </a:txBody>
                  <a:tcPr/>
                </a:tc>
                <a:tc>
                  <a:txBody>
                    <a:bodyPr/>
                    <a:lstStyle/>
                    <a:p>
                      <a:pPr algn="ctr"/>
                      <a:endParaRPr lang="fr-FR" sz="2400" dirty="0"/>
                    </a:p>
                  </a:txBody>
                  <a:tcPr/>
                </a:tc>
                <a:extLst>
                  <a:ext uri="{0D108BD9-81ED-4DB2-BD59-A6C34878D82A}">
                    <a16:rowId xmlns:a16="http://schemas.microsoft.com/office/drawing/2014/main" val="650671"/>
                  </a:ext>
                </a:extLst>
              </a:tr>
              <a:tr h="505357">
                <a:tc>
                  <a:txBody>
                    <a:bodyPr/>
                    <a:lstStyle/>
                    <a:p>
                      <a:endParaRPr lang="fr-FR" sz="2400" dirty="0"/>
                    </a:p>
                  </a:txBody>
                  <a:tcPr/>
                </a:tc>
                <a:tc>
                  <a:txBody>
                    <a:bodyPr/>
                    <a:lstStyle/>
                    <a:p>
                      <a:pPr algn="ctr"/>
                      <a:endParaRPr lang="fr-FR" sz="2400" dirty="0">
                        <a:solidFill>
                          <a:srgbClr val="FFC000"/>
                        </a:solidFill>
                      </a:endParaRPr>
                    </a:p>
                  </a:txBody>
                  <a:tcPr/>
                </a:tc>
                <a:tc>
                  <a:txBody>
                    <a:bodyPr/>
                    <a:lstStyle/>
                    <a:p>
                      <a:pPr algn="ctr"/>
                      <a:endParaRPr lang="fr-FR" sz="2400" dirty="0">
                        <a:solidFill>
                          <a:srgbClr val="00B050"/>
                        </a:solidFill>
                      </a:endParaRPr>
                    </a:p>
                  </a:txBody>
                  <a:tcPr/>
                </a:tc>
                <a:extLst>
                  <a:ext uri="{0D108BD9-81ED-4DB2-BD59-A6C34878D82A}">
                    <a16:rowId xmlns:a16="http://schemas.microsoft.com/office/drawing/2014/main" val="3966562314"/>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12635368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C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458395026"/>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046984"/>
            <a:ext cx="4907790" cy="1779344"/>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soit :</a:t>
            </a:r>
          </a:p>
          <a:p>
            <a:pPr algn="ctr"/>
            <a:r>
              <a:rPr lang="fr-FR" sz="1600" dirty="0">
                <a:solidFill>
                  <a:schemeClr val="tx1"/>
                </a:solidFill>
              </a:rPr>
              <a:t> </a:t>
            </a:r>
          </a:p>
          <a:p>
            <a:pPr algn="ctr"/>
            <a:r>
              <a:rPr lang="fr-FR" sz="2800" dirty="0">
                <a:solidFill>
                  <a:schemeClr val="tx1"/>
                </a:solidFill>
              </a:rPr>
              <a:t>Champagne (7)</a:t>
            </a:r>
          </a:p>
          <a:p>
            <a:pPr algn="ctr"/>
            <a:r>
              <a:rPr lang="fr-FR" sz="2800" dirty="0">
                <a:solidFill>
                  <a:schemeClr val="tx1"/>
                </a:solidFill>
              </a:rPr>
              <a:t>Sardines (4)</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7475" y="214076"/>
            <a:ext cx="658090" cy="1206498"/>
          </a:xfrm>
          <a:prstGeom prst="rect">
            <a:avLst/>
          </a:prstGeom>
        </p:spPr>
      </p:pic>
    </p:spTree>
    <p:extLst>
      <p:ext uri="{BB962C8B-B14F-4D97-AF65-F5344CB8AC3E}">
        <p14:creationId xmlns:p14="http://schemas.microsoft.com/office/powerpoint/2010/main" val="2401777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94" y="-278579"/>
            <a:ext cx="11714504" cy="1325563"/>
          </a:xfrm>
        </p:spPr>
        <p:txBody>
          <a:bodyPr/>
          <a:lstStyle/>
          <a:p>
            <a:r>
              <a:rPr lang="fr-FR" dirty="0"/>
              <a:t>Vente de sardines ou champagne – 30/04 (corrigé)  </a:t>
            </a:r>
          </a:p>
        </p:txBody>
      </p:sp>
      <p:graphicFrame>
        <p:nvGraphicFramePr>
          <p:cNvPr id="3" name="Tableau 2"/>
          <p:cNvGraphicFramePr>
            <a:graphicFrameLocks noGrp="1"/>
          </p:cNvGraphicFramePr>
          <p:nvPr>
            <p:extLst>
              <p:ext uri="{D42A27DB-BD31-4B8C-83A1-F6EECF244321}">
                <p14:modId xmlns:p14="http://schemas.microsoft.com/office/powerpoint/2010/main" val="4156073323"/>
              </p:ext>
            </p:extLst>
          </p:nvPr>
        </p:nvGraphicFramePr>
        <p:xfrm>
          <a:off x="318655" y="1046984"/>
          <a:ext cx="6490855" cy="179059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30/04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r>
                        <a:rPr lang="fr-FR" sz="2400" dirty="0"/>
                        <a:t>Trésorerie</a:t>
                      </a:r>
                    </a:p>
                  </a:txBody>
                  <a:tcPr/>
                </a:tc>
                <a:tc>
                  <a:txBody>
                    <a:bodyPr/>
                    <a:lstStyle/>
                    <a:p>
                      <a:pPr algn="ctr"/>
                      <a:r>
                        <a:rPr lang="fr-FR" sz="2400" dirty="0">
                          <a:solidFill>
                            <a:srgbClr val="FFC000"/>
                          </a:solidFill>
                        </a:rPr>
                        <a:t>7</a:t>
                      </a:r>
                    </a:p>
                  </a:txBody>
                  <a:tcPr/>
                </a:tc>
                <a:tc>
                  <a:txBody>
                    <a:bodyPr/>
                    <a:lstStyle/>
                    <a:p>
                      <a:pPr algn="ctr"/>
                      <a:endParaRPr lang="fr-FR" sz="2400" dirty="0"/>
                    </a:p>
                  </a:txBody>
                  <a:tcPr/>
                </a:tc>
                <a:extLst>
                  <a:ext uri="{0D108BD9-81ED-4DB2-BD59-A6C34878D82A}">
                    <a16:rowId xmlns:a16="http://schemas.microsoft.com/office/drawing/2014/main" val="650671"/>
                  </a:ext>
                </a:extLst>
              </a:tr>
              <a:tr h="505357">
                <a:tc>
                  <a:txBody>
                    <a:bodyPr/>
                    <a:lstStyle/>
                    <a:p>
                      <a:r>
                        <a:rPr lang="fr-FR" sz="2400" dirty="0"/>
                        <a:t>   Vente de marchandises</a:t>
                      </a:r>
                    </a:p>
                  </a:txBody>
                  <a:tcPr/>
                </a:tc>
                <a:tc>
                  <a:txBody>
                    <a:bodyPr/>
                    <a:lstStyle/>
                    <a:p>
                      <a:pPr algn="ctr"/>
                      <a:endParaRPr lang="fr-FR" sz="2400" dirty="0">
                        <a:solidFill>
                          <a:srgbClr val="FFC000"/>
                        </a:solidFill>
                      </a:endParaRPr>
                    </a:p>
                  </a:txBody>
                  <a:tcPr/>
                </a:tc>
                <a:tc>
                  <a:txBody>
                    <a:bodyPr/>
                    <a:lstStyle/>
                    <a:p>
                      <a:pPr algn="ctr"/>
                      <a:r>
                        <a:rPr lang="fr-FR" sz="2400" dirty="0">
                          <a:solidFill>
                            <a:srgbClr val="00B050"/>
                          </a:solidFill>
                        </a:rPr>
                        <a:t>7</a:t>
                      </a:r>
                    </a:p>
                  </a:txBody>
                  <a:tcPr/>
                </a:tc>
                <a:extLst>
                  <a:ext uri="{0D108BD9-81ED-4DB2-BD59-A6C34878D82A}">
                    <a16:rowId xmlns:a16="http://schemas.microsoft.com/office/drawing/2014/main" val="3966562314"/>
                  </a:ext>
                </a:extLst>
              </a:tr>
              <a:tr h="370840">
                <a:tc gridSpan="3">
                  <a:txBody>
                    <a:bodyPr/>
                    <a:lstStyle/>
                    <a:p>
                      <a:pPr algn="ctr"/>
                      <a:r>
                        <a:rPr lang="fr-FR" dirty="0"/>
                        <a:t>Vente de champagne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68987897"/>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C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4099684132"/>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1+4-2+6-5+7</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3" name="Rectangle à coins arrondis 12"/>
          <p:cNvSpPr/>
          <p:nvPr/>
        </p:nvSpPr>
        <p:spPr>
          <a:xfrm>
            <a:off x="7128165" y="1046984"/>
            <a:ext cx="4907790" cy="1779344"/>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soit :</a:t>
            </a:r>
          </a:p>
          <a:p>
            <a:pPr algn="ctr"/>
            <a:r>
              <a:rPr lang="fr-FR" sz="1600" dirty="0">
                <a:solidFill>
                  <a:schemeClr val="tx1"/>
                </a:solidFill>
              </a:rPr>
              <a:t> </a:t>
            </a:r>
          </a:p>
          <a:p>
            <a:pPr algn="ctr"/>
            <a:r>
              <a:rPr lang="fr-FR" sz="2800" b="1" dirty="0">
                <a:solidFill>
                  <a:schemeClr val="tx1"/>
                </a:solidFill>
              </a:rPr>
              <a:t>Champagne (7)</a:t>
            </a:r>
          </a:p>
          <a:p>
            <a:pPr algn="ctr"/>
            <a:r>
              <a:rPr lang="fr-FR" sz="2800" strike="sngStrike" dirty="0">
                <a:solidFill>
                  <a:schemeClr val="tx1"/>
                </a:solidFill>
              </a:rPr>
              <a:t>Sardines (4)</a:t>
            </a: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7475" y="214076"/>
            <a:ext cx="658090" cy="1206498"/>
          </a:xfrm>
          <a:prstGeom prst="rect">
            <a:avLst/>
          </a:prstGeom>
        </p:spPr>
      </p:pic>
    </p:spTree>
    <p:extLst>
      <p:ext uri="{BB962C8B-B14F-4D97-AF65-F5344CB8AC3E}">
        <p14:creationId xmlns:p14="http://schemas.microsoft.com/office/powerpoint/2010/main" val="396928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04798"/>
            <a:ext cx="12192000" cy="1325563"/>
          </a:xfrm>
        </p:spPr>
        <p:txBody>
          <a:bodyPr>
            <a:normAutofit/>
          </a:bodyPr>
          <a:lstStyle/>
          <a:p>
            <a:r>
              <a:rPr lang="fr-FR" sz="4000" dirty="0"/>
              <a:t>Échéance de remboursement d’emprunt (30/12)  </a:t>
            </a:r>
          </a:p>
        </p:txBody>
      </p:sp>
      <p:graphicFrame>
        <p:nvGraphicFramePr>
          <p:cNvPr id="3" name="Tableau 2"/>
          <p:cNvGraphicFramePr>
            <a:graphicFrameLocks noGrp="1"/>
          </p:cNvGraphicFramePr>
          <p:nvPr>
            <p:extLst>
              <p:ext uri="{D42A27DB-BD31-4B8C-83A1-F6EECF244321}">
                <p14:modId xmlns:p14="http://schemas.microsoft.com/office/powerpoint/2010/main" val="2541152256"/>
              </p:ext>
            </p:extLst>
          </p:nvPr>
        </p:nvGraphicFramePr>
        <p:xfrm>
          <a:off x="318655" y="1046984"/>
          <a:ext cx="6490855" cy="211328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endParaRPr lang="fr-FR" sz="2400" b="1" dirty="0">
                        <a:solidFill>
                          <a:srgbClr val="7030A0"/>
                        </a:solidFill>
                      </a:endParaRPr>
                    </a:p>
                  </a:txBody>
                  <a:tcPr/>
                </a:tc>
                <a:tc>
                  <a:txBody>
                    <a:bodyPr/>
                    <a:lstStyle/>
                    <a:p>
                      <a:pPr algn="ctr"/>
                      <a:endParaRPr lang="fr-FR" sz="2400" dirty="0"/>
                    </a:p>
                  </a:txBody>
                  <a:tcPr/>
                </a:tc>
                <a:extLst>
                  <a:ext uri="{0D108BD9-81ED-4DB2-BD59-A6C34878D82A}">
                    <a16:rowId xmlns:a16="http://schemas.microsoft.com/office/drawing/2014/main" val="650671"/>
                  </a:ext>
                </a:extLst>
              </a:tr>
              <a:tr h="370840">
                <a:tc>
                  <a:txBody>
                    <a:bodyPr/>
                    <a:lstStyle/>
                    <a:p>
                      <a:endParaRPr lang="fr-FR" sz="2400" dirty="0"/>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extLst>
                  <a:ext uri="{0D108BD9-81ED-4DB2-BD59-A6C34878D82A}">
                    <a16:rowId xmlns:a16="http://schemas.microsoft.com/office/drawing/2014/main" val="2810294744"/>
                  </a:ext>
                </a:extLst>
              </a:tr>
              <a:tr h="327849">
                <a:tc>
                  <a:txBody>
                    <a:bodyPr/>
                    <a:lstStyle/>
                    <a:p>
                      <a:endParaRPr lang="fr-FR" sz="2400" dirty="0"/>
                    </a:p>
                  </a:txBody>
                  <a:tcPr/>
                </a:tc>
                <a:tc>
                  <a:txBody>
                    <a:bodyPr/>
                    <a:lstStyle/>
                    <a:p>
                      <a:pPr algn="ctr"/>
                      <a:endParaRPr lang="fr-FR" sz="2400" dirty="0">
                        <a:solidFill>
                          <a:srgbClr val="FFC000"/>
                        </a:solidFill>
                      </a:endParaRPr>
                    </a:p>
                  </a:txBody>
                  <a:tcPr/>
                </a:tc>
                <a:tc>
                  <a:txBody>
                    <a:bodyPr/>
                    <a:lstStyle/>
                    <a:p>
                      <a:pPr algn="ctr"/>
                      <a:endParaRPr lang="fr-FR" sz="2400" b="1" dirty="0">
                        <a:solidFill>
                          <a:schemeClr val="accent4">
                            <a:lumMod val="60000"/>
                            <a:lumOff val="40000"/>
                          </a:schemeClr>
                        </a:solidFill>
                      </a:endParaRPr>
                    </a:p>
                  </a:txBody>
                  <a:tcPr/>
                </a:tc>
                <a:extLst>
                  <a:ext uri="{0D108BD9-81ED-4DB2-BD59-A6C34878D82A}">
                    <a16:rowId xmlns:a16="http://schemas.microsoft.com/office/drawing/2014/main" val="3966562314"/>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44125279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723507345"/>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659263">
                  <a:extLst>
                    <a:ext uri="{9D8B030D-6E8A-4147-A177-3AD203B41FA5}">
                      <a16:colId xmlns:a16="http://schemas.microsoft.com/office/drawing/2014/main" val="2677520285"/>
                    </a:ext>
                  </a:extLst>
                </a:gridCol>
                <a:gridCol w="171432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a:t>
                      </a:r>
                      <a:r>
                        <a:rPr lang="fr-FR" sz="1800" b="1" dirty="0"/>
                        <a:t>.</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1+4-2+6-5+7</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10" name="Rectangle à coins arrondis 9"/>
          <p:cNvSpPr/>
          <p:nvPr/>
        </p:nvSpPr>
        <p:spPr>
          <a:xfrm>
            <a:off x="7128165" y="1598278"/>
            <a:ext cx="4907790"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remboursez l’emprunt : </a:t>
            </a:r>
          </a:p>
          <a:p>
            <a:pPr algn="ctr"/>
            <a:r>
              <a:rPr lang="fr-FR" sz="2800" dirty="0">
                <a:solidFill>
                  <a:schemeClr val="bg1"/>
                </a:solidFill>
              </a:rPr>
              <a:t>3 de capital emprunté</a:t>
            </a:r>
          </a:p>
          <a:p>
            <a:pPr algn="ctr"/>
            <a:r>
              <a:rPr lang="fr-FR" sz="2800" dirty="0">
                <a:solidFill>
                  <a:schemeClr val="bg1"/>
                </a:solidFill>
              </a:rPr>
              <a:t>+ 1 de charge d’intérêts</a:t>
            </a:r>
          </a:p>
        </p:txBody>
      </p:sp>
    </p:spTree>
    <p:extLst>
      <p:ext uri="{BB962C8B-B14F-4D97-AF65-F5344CB8AC3E}">
        <p14:creationId xmlns:p14="http://schemas.microsoft.com/office/powerpoint/2010/main" val="730030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2" name="Titre 1"/>
          <p:cNvSpPr>
            <a:spLocks noGrp="1"/>
          </p:cNvSpPr>
          <p:nvPr>
            <p:ph type="title"/>
          </p:nvPr>
        </p:nvSpPr>
        <p:spPr>
          <a:xfrm>
            <a:off x="0" y="-304798"/>
            <a:ext cx="12192000" cy="1325563"/>
          </a:xfrm>
        </p:spPr>
        <p:txBody>
          <a:bodyPr>
            <a:normAutofit/>
          </a:bodyPr>
          <a:lstStyle/>
          <a:p>
            <a:r>
              <a:rPr lang="fr-FR" sz="4000" dirty="0"/>
              <a:t>Échéance de remboursement d’emprunt (30/12) corrigé</a:t>
            </a:r>
          </a:p>
        </p:txBody>
      </p:sp>
      <p:graphicFrame>
        <p:nvGraphicFramePr>
          <p:cNvPr id="3" name="Tableau 2"/>
          <p:cNvGraphicFramePr>
            <a:graphicFrameLocks noGrp="1"/>
          </p:cNvGraphicFramePr>
          <p:nvPr>
            <p:extLst>
              <p:ext uri="{D42A27DB-BD31-4B8C-83A1-F6EECF244321}">
                <p14:modId xmlns:p14="http://schemas.microsoft.com/office/powerpoint/2010/main" val="918676881"/>
              </p:ext>
            </p:extLst>
          </p:nvPr>
        </p:nvGraphicFramePr>
        <p:xfrm>
          <a:off x="318655" y="1046984"/>
          <a:ext cx="6490855" cy="211328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04/09</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r>
                        <a:rPr lang="fr-FR" sz="2400" dirty="0"/>
                        <a:t>Emprunt bancaire</a:t>
                      </a:r>
                    </a:p>
                  </a:txBody>
                  <a:tcPr/>
                </a:tc>
                <a:tc>
                  <a:txBody>
                    <a:bodyPr/>
                    <a:lstStyle/>
                    <a:p>
                      <a:pPr algn="ctr"/>
                      <a:r>
                        <a:rPr lang="fr-FR" sz="2400" b="1" dirty="0">
                          <a:solidFill>
                            <a:srgbClr val="7030A0"/>
                          </a:solidFill>
                        </a:rPr>
                        <a:t>3</a:t>
                      </a:r>
                    </a:p>
                  </a:txBody>
                  <a:tcPr/>
                </a:tc>
                <a:tc>
                  <a:txBody>
                    <a:bodyPr/>
                    <a:lstStyle/>
                    <a:p>
                      <a:pPr algn="ctr"/>
                      <a:endParaRPr lang="fr-FR" sz="2400" dirty="0"/>
                    </a:p>
                  </a:txBody>
                  <a:tcPr/>
                </a:tc>
                <a:extLst>
                  <a:ext uri="{0D108BD9-81ED-4DB2-BD59-A6C34878D82A}">
                    <a16:rowId xmlns:a16="http://schemas.microsoft.com/office/drawing/2014/main" val="650671"/>
                  </a:ext>
                </a:extLst>
              </a:tr>
              <a:tr h="370840">
                <a:tc>
                  <a:txBody>
                    <a:bodyPr/>
                    <a:lstStyle/>
                    <a:p>
                      <a:r>
                        <a:rPr lang="fr-FR" sz="2400" dirty="0"/>
                        <a:t>Charges d’intérêts</a:t>
                      </a:r>
                    </a:p>
                  </a:txBody>
                  <a:tcPr/>
                </a:tc>
                <a:tc>
                  <a:txBody>
                    <a:bodyPr/>
                    <a:lstStyle/>
                    <a:p>
                      <a:pPr algn="l"/>
                      <a:r>
                        <a:rPr lang="fr-FR" sz="2400" dirty="0">
                          <a:solidFill>
                            <a:srgbClr val="FF0000"/>
                          </a:solidFill>
                        </a:rPr>
                        <a:t>1</a:t>
                      </a:r>
                    </a:p>
                  </a:txBody>
                  <a:tcPr/>
                </a:tc>
                <a:tc>
                  <a:txBody>
                    <a:bodyPr/>
                    <a:lstStyle/>
                    <a:p>
                      <a:pPr algn="ctr"/>
                      <a:endParaRPr lang="fr-FR" sz="2400" dirty="0"/>
                    </a:p>
                  </a:txBody>
                  <a:tcPr/>
                </a:tc>
                <a:extLst>
                  <a:ext uri="{0D108BD9-81ED-4DB2-BD59-A6C34878D82A}">
                    <a16:rowId xmlns:a16="http://schemas.microsoft.com/office/drawing/2014/main" val="2810294744"/>
                  </a:ext>
                </a:extLst>
              </a:tr>
              <a:tr h="327849">
                <a:tc>
                  <a:txBody>
                    <a:bodyPr/>
                    <a:lstStyle/>
                    <a:p>
                      <a:r>
                        <a:rPr lang="fr-FR" sz="2400" dirty="0"/>
                        <a:t>    Trésorerie</a:t>
                      </a:r>
                    </a:p>
                  </a:txBody>
                  <a:tcPr/>
                </a:tc>
                <a:tc>
                  <a:txBody>
                    <a:bodyPr/>
                    <a:lstStyle/>
                    <a:p>
                      <a:pPr algn="ctr"/>
                      <a:endParaRPr lang="fr-FR" sz="2400" dirty="0">
                        <a:solidFill>
                          <a:srgbClr val="FFC000"/>
                        </a:solidFill>
                      </a:endParaRPr>
                    </a:p>
                  </a:txBody>
                  <a:tcPr/>
                </a:tc>
                <a:tc>
                  <a:txBody>
                    <a:bodyPr/>
                    <a:lstStyle/>
                    <a:p>
                      <a:pPr algn="ctr"/>
                      <a:r>
                        <a:rPr lang="fr-FR" sz="2400" b="1" dirty="0">
                          <a:solidFill>
                            <a:schemeClr val="accent4">
                              <a:lumMod val="60000"/>
                              <a:lumOff val="40000"/>
                            </a:schemeClr>
                          </a:solidFill>
                        </a:rPr>
                        <a:t>4</a:t>
                      </a:r>
                    </a:p>
                  </a:txBody>
                  <a:tcPr/>
                </a:tc>
                <a:extLst>
                  <a:ext uri="{0D108BD9-81ED-4DB2-BD59-A6C34878D82A}">
                    <a16:rowId xmlns:a16="http://schemas.microsoft.com/office/drawing/2014/main" val="3966562314"/>
                  </a:ext>
                </a:extLst>
              </a:tr>
              <a:tr h="370840">
                <a:tc gridSpan="3">
                  <a:txBody>
                    <a:bodyPr/>
                    <a:lstStyle/>
                    <a:p>
                      <a:pPr algn="ctr"/>
                      <a:r>
                        <a:rPr lang="fr-FR" dirty="0"/>
                        <a:t>Emprunt bancaire contracté</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182950151"/>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4086265878"/>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659263">
                  <a:extLst>
                    <a:ext uri="{9D8B030D-6E8A-4147-A177-3AD203B41FA5}">
                      <a16:colId xmlns:a16="http://schemas.microsoft.com/office/drawing/2014/main" val="2677520285"/>
                    </a:ext>
                  </a:extLst>
                </a:gridCol>
                <a:gridCol w="171432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a:t>
                      </a:r>
                      <a:r>
                        <a:rPr lang="fr-FR" sz="1800" b="1" dirty="0"/>
                        <a:t>.</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7030A0"/>
                          </a:solidFill>
                        </a:rPr>
                        <a:t>6-3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1+4-2+6-5+7-4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598278"/>
            <a:ext cx="4907790"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remboursez l’emprunt : </a:t>
            </a:r>
          </a:p>
          <a:p>
            <a:pPr algn="ctr"/>
            <a:r>
              <a:rPr lang="fr-FR" sz="2800" dirty="0">
                <a:solidFill>
                  <a:schemeClr val="bg1"/>
                </a:solidFill>
              </a:rPr>
              <a:t>3 de capital emprunté</a:t>
            </a:r>
          </a:p>
          <a:p>
            <a:pPr algn="ctr"/>
            <a:r>
              <a:rPr lang="fr-FR" sz="2800" dirty="0">
                <a:solidFill>
                  <a:schemeClr val="bg1"/>
                </a:solidFill>
              </a:rPr>
              <a:t>+ 1 de charge d’intérêts</a:t>
            </a:r>
          </a:p>
        </p:txBody>
      </p:sp>
      <p:sp>
        <p:nvSpPr>
          <p:cNvPr id="9" name="Flèche courbée vers la droite 8"/>
          <p:cNvSpPr/>
          <p:nvPr/>
        </p:nvSpPr>
        <p:spPr>
          <a:xfrm rot="19650750">
            <a:off x="6209249" y="2496057"/>
            <a:ext cx="1200524" cy="4660304"/>
          </a:xfrm>
          <a:prstGeom prst="curvedRightArrow">
            <a:avLst>
              <a:gd name="adj1" fmla="val 15234"/>
              <a:gd name="adj2" fmla="val 21781"/>
              <a:gd name="adj3" fmla="val 3991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18191321">
            <a:off x="7332461" y="517995"/>
            <a:ext cx="1278739" cy="8006057"/>
          </a:xfrm>
          <a:prstGeom prst="curvedRightArrow">
            <a:avLst>
              <a:gd name="adj1" fmla="val 15234"/>
              <a:gd name="adj2" fmla="val 21781"/>
              <a:gd name="adj3" fmla="val 39917"/>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droite 11"/>
          <p:cNvSpPr/>
          <p:nvPr/>
        </p:nvSpPr>
        <p:spPr>
          <a:xfrm rot="737747">
            <a:off x="3280146" y="1835235"/>
            <a:ext cx="792458" cy="3570367"/>
          </a:xfrm>
          <a:prstGeom prst="curvedRightArrow">
            <a:avLst>
              <a:gd name="adj1" fmla="val 15234"/>
              <a:gd name="adj2" fmla="val 21781"/>
              <a:gd name="adj3" fmla="val 3991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636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2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3428622243"/>
              </p:ext>
            </p:extLst>
          </p:nvPr>
        </p:nvGraphicFramePr>
        <p:xfrm>
          <a:off x="446993" y="3060546"/>
          <a:ext cx="4742872" cy="210997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55490">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147137525"/>
              </p:ext>
            </p:extLst>
          </p:nvPr>
        </p:nvGraphicFramePr>
        <p:xfrm>
          <a:off x="5402180" y="2344266"/>
          <a:ext cx="6601691" cy="3596640"/>
        </p:xfrm>
        <a:graphic>
          <a:graphicData uri="http://schemas.openxmlformats.org/drawingml/2006/table">
            <a:tbl>
              <a:tblPr firstRow="1" bandRow="1">
                <a:tableStyleId>{5940675A-B579-460E-94D1-54222C63F5DA}</a:tableStyleId>
              </a:tblPr>
              <a:tblGrid>
                <a:gridCol w="1677493">
                  <a:extLst>
                    <a:ext uri="{9D8B030D-6E8A-4147-A177-3AD203B41FA5}">
                      <a16:colId xmlns:a16="http://schemas.microsoft.com/office/drawing/2014/main" val="2677520285"/>
                    </a:ext>
                  </a:extLst>
                </a:gridCol>
                <a:gridCol w="169609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r>
                        <a:rPr lang="fr-FR" sz="1800" b="1" dirty="0"/>
                        <a:t>.</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6-3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1+4-2+6-5+7-4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tx1"/>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2222697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2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r>
              <a:rPr lang="fr-FR" sz="2800" dirty="0"/>
              <a:t>On repart sur année 3 avec le bilan fin 1, et un compte de résultat vierge.</a:t>
            </a:r>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989364869"/>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25667265"/>
              </p:ext>
            </p:extLst>
          </p:nvPr>
        </p:nvGraphicFramePr>
        <p:xfrm>
          <a:off x="5434264" y="2312182"/>
          <a:ext cx="6601691" cy="3596640"/>
        </p:xfrm>
        <a:graphic>
          <a:graphicData uri="http://schemas.openxmlformats.org/drawingml/2006/table">
            <a:tbl>
              <a:tblPr firstRow="1" bandRow="1">
                <a:tableStyleId>{5940675A-B579-460E-94D1-54222C63F5DA}</a:tableStyleId>
              </a:tblPr>
              <a:tblGrid>
                <a:gridCol w="1673118">
                  <a:extLst>
                    <a:ext uri="{9D8B030D-6E8A-4147-A177-3AD203B41FA5}">
                      <a16:colId xmlns:a16="http://schemas.microsoft.com/office/drawing/2014/main" val="2677520285"/>
                    </a:ext>
                  </a:extLst>
                </a:gridCol>
                <a:gridCol w="170046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a:solidFill>
                            <a:schemeClr val="tx1"/>
                          </a:solidFill>
                          <a:latin typeface="+mn-lt"/>
                          <a:ea typeface="+mn-ea"/>
                          <a:cs typeface="+mn-cs"/>
                        </a:rPr>
                        <a:t>Actif</a:t>
                      </a:r>
                      <a:endParaRPr lang="fr-FR" sz="2800" kern="1200" dirty="0">
                        <a:solidFill>
                          <a:schemeClr val="tx1"/>
                        </a:solidFill>
                        <a:latin typeface="+mn-lt"/>
                        <a:ea typeface="+mn-ea"/>
                        <a:cs typeface="+mn-cs"/>
                      </a:endParaRPr>
                    </a:p>
                  </a:txBody>
                  <a:tcPr/>
                </a:tc>
                <a:tc hMerge="1">
                  <a:txBody>
                    <a:bodyPr/>
                    <a:lstStyle/>
                    <a:p>
                      <a:endParaRPr lang="fr-FR" sz="1400" dirty="0"/>
                    </a:p>
                  </a:txBody>
                  <a:tcPr/>
                </a:tc>
                <a:tc gridSpan="2">
                  <a:txBody>
                    <a:bodyPr/>
                    <a:lstStyle/>
                    <a:p>
                      <a:pPr algn="ctr"/>
                      <a:r>
                        <a:rPr lang="fr-FR" sz="2800" kern="1200">
                          <a:solidFill>
                            <a:schemeClr val="tx1"/>
                          </a:solidFill>
                          <a:latin typeface="+mn-lt"/>
                          <a:ea typeface="+mn-ea"/>
                          <a:cs typeface="+mn-cs"/>
                        </a:rPr>
                        <a:t>Passif</a:t>
                      </a:r>
                      <a:endParaRPr lang="fr-FR" sz="2800" kern="1200" dirty="0">
                        <a:solidFill>
                          <a:schemeClr val="tx1"/>
                        </a:solidFill>
                        <a:latin typeface="+mn-lt"/>
                        <a:ea typeface="+mn-ea"/>
                        <a:cs typeface="+mn-cs"/>
                      </a:endParaRP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endParaRPr lang="fr-FR" sz="1800" b="1" dirty="0"/>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t> </a:t>
                      </a:r>
                      <a:r>
                        <a:rPr lang="fr-FR" sz="1800" b="1"/>
                        <a:t>Capitaux propres</a:t>
                      </a:r>
                      <a:endParaRPr lang="fr-FR" sz="1800" b="1" dirty="0"/>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a:t>Immobilisation</a:t>
                      </a:r>
                      <a:endParaRPr lang="fr-FR" sz="1400" dirty="0"/>
                    </a:p>
                  </a:txBody>
                  <a:tcPr/>
                </a:tc>
                <a:tc>
                  <a:txBody>
                    <a:bodyPr/>
                    <a:lstStyle/>
                    <a:p>
                      <a:endParaRPr lang="fr-FR" sz="1800" dirty="0"/>
                    </a:p>
                  </a:txBody>
                  <a:tcPr/>
                </a:tc>
                <a:tc>
                  <a:txBody>
                    <a:bodyPr/>
                    <a:lstStyle/>
                    <a:p>
                      <a:r>
                        <a:rPr lang="fr-FR" sz="1400"/>
                        <a:t>     Capital social</a:t>
                      </a:r>
                      <a:endParaRPr lang="fr-FR" sz="1400" dirty="0"/>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a:t>Actif circulant</a:t>
                      </a:r>
                      <a:endParaRPr lang="fr-FR" sz="1800" b="1" dirty="0"/>
                    </a:p>
                  </a:txBody>
                  <a:tcPr/>
                </a:tc>
                <a:tc>
                  <a:txBody>
                    <a:bodyPr/>
                    <a:lstStyle/>
                    <a:p>
                      <a:endParaRPr lang="fr-FR" sz="1800" dirty="0"/>
                    </a:p>
                  </a:txBody>
                  <a:tcPr/>
                </a:tc>
                <a:tc>
                  <a:txBody>
                    <a:bodyPr/>
                    <a:lstStyle/>
                    <a:p>
                      <a:r>
                        <a:rPr lang="fr-FR" sz="1400"/>
                        <a:t>     Réserves</a:t>
                      </a:r>
                      <a:r>
                        <a:rPr lang="fr-FR" sz="1400" baseline="0"/>
                        <a:t> / RAN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-3+3</a:t>
                      </a:r>
                    </a:p>
                  </a:txBody>
                  <a:tcPr/>
                </a:tc>
                <a:extLst>
                  <a:ext uri="{0D108BD9-81ED-4DB2-BD59-A6C34878D82A}">
                    <a16:rowId xmlns:a16="http://schemas.microsoft.com/office/drawing/2014/main" val="1762278740"/>
                  </a:ext>
                </a:extLst>
              </a:tr>
              <a:tr h="0">
                <a:tc>
                  <a:txBody>
                    <a:bodyPr/>
                    <a:lstStyle/>
                    <a:p>
                      <a:r>
                        <a:rPr lang="fr-FR" sz="1400"/>
                        <a:t>Stocks</a:t>
                      </a:r>
                      <a:endParaRPr lang="fr-FR" sz="1400" dirty="0"/>
                    </a:p>
                  </a:txBody>
                  <a:tcPr/>
                </a:tc>
                <a:tc>
                  <a:txBody>
                    <a:bodyPr/>
                    <a:lstStyle/>
                    <a:p>
                      <a:endParaRPr lang="fr-FR" sz="1800" dirty="0"/>
                    </a:p>
                  </a:txBody>
                  <a:tcPr/>
                </a:tc>
                <a:tc>
                  <a:txBody>
                    <a:bodyPr/>
                    <a:lstStyle/>
                    <a:p>
                      <a:r>
                        <a:rPr lang="fr-FR" sz="1800" b="1"/>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a:t>Créance</a:t>
                      </a:r>
                      <a:endParaRPr lang="fr-FR" sz="1400" dirty="0"/>
                    </a:p>
                  </a:txBody>
                  <a:tcPr/>
                </a:tc>
                <a:tc>
                  <a:txBody>
                    <a:bodyPr/>
                    <a:lstStyle/>
                    <a:p>
                      <a:endParaRPr lang="fr-FR" sz="1800" dirty="0"/>
                    </a:p>
                  </a:txBody>
                  <a:tcPr/>
                </a:tc>
                <a:tc>
                  <a:txBody>
                    <a:bodyPr/>
                    <a:lstStyle/>
                    <a:p>
                      <a:r>
                        <a:rPr lang="fr-FR" sz="1400"/>
                        <a:t>    Emprunt établ. Crédit</a:t>
                      </a:r>
                      <a:endParaRPr lang="fr-FR" sz="1400" dirty="0"/>
                    </a:p>
                  </a:txBody>
                  <a:tcPr/>
                </a:tc>
                <a:tc>
                  <a:txBody>
                    <a:bodyPr/>
                    <a:lstStyle/>
                    <a:p>
                      <a:pPr algn="ctr"/>
                      <a:r>
                        <a:rPr lang="fr-FR" sz="1800" dirty="0"/>
                        <a:t>6-3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a:t>
                      </a:r>
                    </a:p>
                  </a:txBody>
                  <a:tcPr/>
                </a:tc>
                <a:tc>
                  <a:txBody>
                    <a:bodyPr/>
                    <a:lstStyle/>
                    <a:p>
                      <a:r>
                        <a:rPr lang="fr-FR" sz="1400"/>
                        <a:t>    Dettes fournisseur</a:t>
                      </a:r>
                      <a:endParaRPr lang="fr-FR" sz="1400" dirty="0"/>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a:t>Total</a:t>
                      </a:r>
                      <a:r>
                        <a:rPr lang="fr-FR" sz="1800" b="1" baseline="0"/>
                        <a:t> actif</a:t>
                      </a:r>
                      <a:endParaRPr lang="fr-FR" sz="1800" b="1" dirty="0"/>
                    </a:p>
                  </a:txBody>
                  <a:tcPr/>
                </a:tc>
                <a:tc>
                  <a:txBody>
                    <a:bodyPr/>
                    <a:lstStyle/>
                    <a:p>
                      <a:pPr algn="ctr"/>
                      <a:r>
                        <a:rPr lang="fr-FR" sz="1800" b="1" dirty="0">
                          <a:solidFill>
                            <a:schemeClr val="tx1"/>
                          </a:solidFill>
                        </a:rPr>
                        <a:t>7</a:t>
                      </a:r>
                    </a:p>
                  </a:txBody>
                  <a:tcPr/>
                </a:tc>
                <a:tc>
                  <a:txBody>
                    <a:bodyPr/>
                    <a:lstStyle/>
                    <a:p>
                      <a:r>
                        <a:rPr lang="fr-FR" sz="1800" b="1"/>
                        <a:t>Total</a:t>
                      </a:r>
                      <a:r>
                        <a:rPr lang="fr-FR" sz="1800" b="1" baseline="0"/>
                        <a:t> Passif</a:t>
                      </a:r>
                      <a:endParaRPr lang="fr-FR" sz="1800" b="1" dirty="0"/>
                    </a:p>
                  </a:txBody>
                  <a:tcPr/>
                </a:tc>
                <a:tc>
                  <a:txBody>
                    <a:bodyPr/>
                    <a:lstStyle/>
                    <a:p>
                      <a:pPr algn="ctr"/>
                      <a:r>
                        <a:rPr lang="fr-FR" sz="1800" b="1" dirty="0"/>
                        <a:t>7</a:t>
                      </a:r>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85904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fin année 2</a:t>
            </a:r>
          </a:p>
        </p:txBody>
      </p:sp>
      <p:graphicFrame>
        <p:nvGraphicFramePr>
          <p:cNvPr id="3" name="Tableau 2"/>
          <p:cNvGraphicFramePr>
            <a:graphicFrameLocks noGrp="1"/>
          </p:cNvGraphicFramePr>
          <p:nvPr>
            <p:extLst>
              <p:ext uri="{D42A27DB-BD31-4B8C-83A1-F6EECF244321}">
                <p14:modId xmlns:p14="http://schemas.microsoft.com/office/powerpoint/2010/main" val="3137596460"/>
              </p:ext>
            </p:extLst>
          </p:nvPr>
        </p:nvGraphicFramePr>
        <p:xfrm>
          <a:off x="244930" y="1056141"/>
          <a:ext cx="11638142" cy="447300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8">
                  <a:txBody>
                    <a:bodyPr/>
                    <a:lstStyle/>
                    <a:p>
                      <a:r>
                        <a:rPr lang="fr-FR" dirty="0"/>
                        <a:t>La vente d’une marchandise aura un impact sur (cochez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Actif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8">
                  <a:txBody>
                    <a:bodyPr/>
                    <a:lstStyle/>
                    <a:p>
                      <a:r>
                        <a:rPr lang="fr-FR" dirty="0"/>
                        <a:t>Quelle est le montant de la dette restant à rembourser fin</a:t>
                      </a:r>
                      <a:r>
                        <a:rPr lang="fr-FR" baseline="0" dirty="0"/>
                        <a:t> année 2</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8">
                  <a:txBody>
                    <a:bodyPr/>
                    <a:lstStyle/>
                    <a:p>
                      <a:r>
                        <a:rPr lang="fr-FR" dirty="0"/>
                        <a:t>……………………………..€</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8">
                  <a:txBody>
                    <a:bodyPr/>
                    <a:lstStyle/>
                    <a:p>
                      <a:r>
                        <a:rPr lang="fr-FR" dirty="0"/>
                        <a:t>Lors du remboursement de l’emprunt, quels sont les postes comptables impactés</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Actif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8">
                  <a:txBody>
                    <a:bodyPr/>
                    <a:lstStyle/>
                    <a:p>
                      <a:r>
                        <a:rPr lang="fr-FR" dirty="0"/>
                        <a:t>Pourquoi l’entreprise comptabilise une dette et non </a:t>
                      </a:r>
                      <a:r>
                        <a:rPr lang="fr-FR"/>
                        <a:t>un produit lorsqu’elle </a:t>
                      </a:r>
                      <a:r>
                        <a:rPr lang="fr-FR" dirty="0"/>
                        <a:t>reçoit les</a:t>
                      </a:r>
                      <a:r>
                        <a:rPr lang="fr-FR" baseline="0" dirty="0"/>
                        <a:t> fonds d’un emprunt </a:t>
                      </a:r>
                      <a:endParaRPr lang="fr-FR"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gridSpan="8">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8">
                  <a:txBody>
                    <a:bodyPr/>
                    <a:lstStyle/>
                    <a:p>
                      <a:r>
                        <a:rPr lang="fr-FR" dirty="0"/>
                        <a:t>A quoi correspond</a:t>
                      </a:r>
                      <a:r>
                        <a:rPr lang="fr-FR" baseline="0" dirty="0"/>
                        <a:t> le résultat </a:t>
                      </a:r>
                      <a:r>
                        <a:rPr lang="fr-FR" dirty="0"/>
                        <a:t>(cochez</a:t>
                      </a:r>
                      <a:r>
                        <a:rPr lang="fr-FR" baseline="0" dirty="0"/>
                        <a:t> la/les réponse(s))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27817588"/>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∑Produits - ∑charges</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Aux</a:t>
                      </a:r>
                      <a:r>
                        <a:rPr lang="fr-FR" baseline="0" dirty="0"/>
                        <a:t> v</a:t>
                      </a:r>
                      <a:r>
                        <a:rPr lang="fr-FR" dirty="0"/>
                        <a:t>entes</a:t>
                      </a:r>
                    </a:p>
                  </a:txBody>
                  <a:tcP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3">
                  <a:txBody>
                    <a:bodyPr/>
                    <a:lstStyle/>
                    <a:p>
                      <a:pPr algn="r"/>
                      <a:r>
                        <a:rPr lang="fr-FR" dirty="0"/>
                        <a:t>Montant du résultat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tc>
                  <a:txBody>
                    <a:bodyPr/>
                    <a:lstStyle/>
                    <a:p>
                      <a:pPr algn="r"/>
                      <a:r>
                        <a:rPr lang="fr-FR" dirty="0"/>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928365"/>
                  </a:ext>
                </a:extLst>
              </a:tr>
              <a:tr h="370840">
                <a:tc gridSpan="8">
                  <a:txBody>
                    <a:bodyPr/>
                    <a:lstStyle/>
                    <a:p>
                      <a:r>
                        <a:rPr lang="fr-FR" dirty="0"/>
                        <a:t>Comment s’appelle l’argent reçu d’une collectivité publique ?</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8">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388176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écritures comptables </a:t>
            </a:r>
          </a:p>
        </p:txBody>
      </p:sp>
      <p:sp>
        <p:nvSpPr>
          <p:cNvPr id="3" name="Espace réservé du contenu 2"/>
          <p:cNvSpPr>
            <a:spLocks noGrp="1"/>
          </p:cNvSpPr>
          <p:nvPr>
            <p:ph idx="1"/>
          </p:nvPr>
        </p:nvSpPr>
        <p:spPr/>
        <p:txBody>
          <a:bodyPr/>
          <a:lstStyle/>
          <a:p>
            <a:pPr marL="0" indent="0">
              <a:buNone/>
            </a:pPr>
            <a:r>
              <a:rPr lang="fr-FR" u="sng" dirty="0"/>
              <a:t>Définition</a:t>
            </a:r>
            <a:r>
              <a:rPr lang="fr-FR" dirty="0"/>
              <a:t> : Traduction des évènements économiques en comptabilité</a:t>
            </a:r>
          </a:p>
        </p:txBody>
      </p:sp>
      <p:graphicFrame>
        <p:nvGraphicFramePr>
          <p:cNvPr id="4" name="Tableau 3"/>
          <p:cNvGraphicFramePr>
            <a:graphicFrameLocks noGrp="1"/>
          </p:cNvGraphicFramePr>
          <p:nvPr>
            <p:extLst>
              <p:ext uri="{D42A27DB-BD31-4B8C-83A1-F6EECF244321}">
                <p14:modId xmlns:p14="http://schemas.microsoft.com/office/powerpoint/2010/main" val="3787536861"/>
              </p:ext>
            </p:extLst>
          </p:nvPr>
        </p:nvGraphicFramePr>
        <p:xfrm>
          <a:off x="2850572" y="2926874"/>
          <a:ext cx="6490855" cy="259080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800" dirty="0"/>
                        <a:t>Date</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800" dirty="0"/>
                    </a:p>
                  </a:txBody>
                  <a:tcPr/>
                </a:tc>
                <a:tc>
                  <a:txBody>
                    <a:bodyPr/>
                    <a:lstStyle/>
                    <a:p>
                      <a:pPr algn="ctr"/>
                      <a:r>
                        <a:rPr lang="fr-FR" sz="2800" dirty="0"/>
                        <a:t>Débit</a:t>
                      </a:r>
                    </a:p>
                  </a:txBody>
                  <a:tcPr/>
                </a:tc>
                <a:tc>
                  <a:txBody>
                    <a:bodyPr/>
                    <a:lstStyle/>
                    <a:p>
                      <a:pPr algn="ctr"/>
                      <a:r>
                        <a:rPr lang="fr-FR" sz="2800" dirty="0"/>
                        <a:t>Crédit</a:t>
                      </a:r>
                    </a:p>
                  </a:txBody>
                  <a:tcPr/>
                </a:tc>
                <a:extLst>
                  <a:ext uri="{0D108BD9-81ED-4DB2-BD59-A6C34878D82A}">
                    <a16:rowId xmlns:a16="http://schemas.microsoft.com/office/drawing/2014/main" val="650671"/>
                  </a:ext>
                </a:extLst>
              </a:tr>
              <a:tr h="511191">
                <a:tc>
                  <a:txBody>
                    <a:bodyPr/>
                    <a:lstStyle/>
                    <a:p>
                      <a:r>
                        <a:rPr lang="fr-FR" sz="2800" dirty="0"/>
                        <a:t>Elément débité </a:t>
                      </a:r>
                    </a:p>
                  </a:txBody>
                  <a:tcPr/>
                </a:tc>
                <a:tc>
                  <a:txBody>
                    <a:bodyPr/>
                    <a:lstStyle/>
                    <a:p>
                      <a:pPr algn="ctr"/>
                      <a:endParaRPr lang="fr-FR" sz="2800" dirty="0">
                        <a:solidFill>
                          <a:schemeClr val="accent4"/>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Elément</a:t>
                      </a:r>
                      <a:r>
                        <a:rPr lang="fr-FR" sz="2800" baseline="0" dirty="0"/>
                        <a:t> crédité</a:t>
                      </a:r>
                      <a:endParaRPr lang="fr-FR" sz="2800" dirty="0"/>
                    </a:p>
                  </a:txBody>
                  <a:tcPr/>
                </a:tc>
                <a:tc>
                  <a:txBody>
                    <a:bodyPr/>
                    <a:lstStyle/>
                    <a:p>
                      <a:pPr algn="ctr"/>
                      <a:endParaRPr lang="fr-FR" sz="2800" dirty="0"/>
                    </a:p>
                  </a:txBody>
                  <a:tcPr/>
                </a:tc>
                <a:tc>
                  <a:txBody>
                    <a:bodyPr/>
                    <a:lstStyle/>
                    <a:p>
                      <a:pPr algn="ctr"/>
                      <a:endParaRPr lang="fr-FR" sz="2800" dirty="0">
                        <a:solidFill>
                          <a:schemeClr val="accent2">
                            <a:lumMod val="75000"/>
                          </a:schemeClr>
                        </a:solidFill>
                      </a:endParaRPr>
                    </a:p>
                  </a:txBody>
                  <a:tcPr/>
                </a:tc>
                <a:extLst>
                  <a:ext uri="{0D108BD9-81ED-4DB2-BD59-A6C34878D82A}">
                    <a16:rowId xmlns:a16="http://schemas.microsoft.com/office/drawing/2014/main" val="1262906119"/>
                  </a:ext>
                </a:extLst>
              </a:tr>
              <a:tr h="370840">
                <a:tc gridSpan="3">
                  <a:txBody>
                    <a:bodyPr/>
                    <a:lstStyle/>
                    <a:p>
                      <a:pPr algn="ctr"/>
                      <a:r>
                        <a:rPr lang="fr-FR" sz="2800" dirty="0"/>
                        <a:t>Libellé</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spTree>
    <p:extLst>
      <p:ext uri="{BB962C8B-B14F-4D97-AF65-F5344CB8AC3E}">
        <p14:creationId xmlns:p14="http://schemas.microsoft.com/office/powerpoint/2010/main" val="1321947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fin année 2</a:t>
            </a:r>
          </a:p>
        </p:txBody>
      </p:sp>
      <p:graphicFrame>
        <p:nvGraphicFramePr>
          <p:cNvPr id="3" name="Tableau 2"/>
          <p:cNvGraphicFramePr>
            <a:graphicFrameLocks noGrp="1"/>
          </p:cNvGraphicFramePr>
          <p:nvPr>
            <p:extLst>
              <p:ext uri="{D42A27DB-BD31-4B8C-83A1-F6EECF244321}">
                <p14:modId xmlns:p14="http://schemas.microsoft.com/office/powerpoint/2010/main" val="3186582656"/>
              </p:ext>
            </p:extLst>
          </p:nvPr>
        </p:nvGraphicFramePr>
        <p:xfrm>
          <a:off x="244930" y="1056141"/>
          <a:ext cx="11638142" cy="447300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8">
                  <a:txBody>
                    <a:bodyPr/>
                    <a:lstStyle/>
                    <a:p>
                      <a:r>
                        <a:rPr lang="fr-FR"/>
                        <a:t>La vente d’une marchandise aura un impact sur (cochez</a:t>
                      </a:r>
                      <a:r>
                        <a:rPr lang="fr-FR" baseline="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Actif (augm. de tréso)</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a:t>Passif</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Produit (enrichissement)</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a:t>Charge</a:t>
                      </a:r>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8">
                  <a:txBody>
                    <a:bodyPr/>
                    <a:lstStyle/>
                    <a:p>
                      <a:r>
                        <a:rPr lang="fr-FR"/>
                        <a:t>Quelle est le montant de la dette restant à rembourser fin</a:t>
                      </a:r>
                      <a:r>
                        <a:rPr lang="fr-FR" baseline="0"/>
                        <a:t> année 2</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8">
                  <a:txBody>
                    <a:bodyPr/>
                    <a:lstStyle/>
                    <a:p>
                      <a:r>
                        <a:rPr lang="fr-FR"/>
                        <a:t> 3</a:t>
                      </a:r>
                      <a:endParaRPr lang="fr-FR" dirty="0"/>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8">
                  <a:txBody>
                    <a:bodyPr/>
                    <a:lstStyle/>
                    <a:p>
                      <a:r>
                        <a:rPr lang="fr-FR"/>
                        <a:t>Lors du remboursement de l’emprunt, quels sont les postes comptables impactés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Actif (baisse tréso)</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Passif (baisse dettes)</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a:t>Produit</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Charge (intérêts)</a:t>
                      </a:r>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8">
                  <a:txBody>
                    <a:bodyPr/>
                    <a:lstStyle/>
                    <a:p>
                      <a:r>
                        <a:rPr lang="fr-FR" dirty="0"/>
                        <a:t>Pourquoi l’entreprise comptabilise une dette et non une charge lorsqu’elle reçoit les</a:t>
                      </a:r>
                      <a:r>
                        <a:rPr lang="fr-FR" baseline="0" dirty="0"/>
                        <a:t> fonds d’un emprunt </a:t>
                      </a:r>
                      <a:endParaRPr lang="fr-FR"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gridSpan="8">
                  <a:txBody>
                    <a:bodyPr/>
                    <a:lstStyle/>
                    <a:p>
                      <a:r>
                        <a:rPr lang="fr-FR"/>
                        <a:t>Car les sommes seront remboursées</a:t>
                      </a:r>
                      <a:r>
                        <a:rPr lang="fr-FR" baseline="0"/>
                        <a:t> = pas d’enrichissement.</a:t>
                      </a:r>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8">
                  <a:txBody>
                    <a:bodyPr/>
                    <a:lstStyle/>
                    <a:p>
                      <a:r>
                        <a:rPr lang="fr-FR"/>
                        <a:t>A quoi correspond</a:t>
                      </a:r>
                      <a:r>
                        <a:rPr lang="fr-FR" baseline="0"/>
                        <a:t> le résultat </a:t>
                      </a:r>
                      <a:r>
                        <a:rPr lang="fr-FR"/>
                        <a:t>(cochez</a:t>
                      </a:r>
                      <a:r>
                        <a:rPr lang="fr-FR" baseline="0"/>
                        <a:t> la/les réponse(s))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27817588"/>
                  </a:ext>
                </a:extLst>
              </a:tr>
              <a:tr h="370840">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∑Produits - ∑charges</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a:t>Ventes</a:t>
                      </a:r>
                      <a:endParaRPr lang="fr-FR" dirty="0"/>
                    </a:p>
                  </a:txBody>
                  <a:tcPr>
                    <a:lnB w="28575" cap="flat" cmpd="sng" algn="ctr">
                      <a:solidFill>
                        <a:schemeClr val="tx1"/>
                      </a:solidFill>
                      <a:prstDash val="solid"/>
                      <a:round/>
                      <a:headEnd type="none" w="med" len="med"/>
                      <a:tailEnd type="none" w="med" len="med"/>
                    </a:lnB>
                  </a:tcPr>
                </a:tc>
                <a:tc gridSpan="2">
                  <a:txBody>
                    <a:bodyPr/>
                    <a:lstStyle/>
                    <a:p>
                      <a:pPr algn="r"/>
                      <a:r>
                        <a:rPr lang="fr-FR"/>
                        <a:t>Montant du résultat : </a:t>
                      </a:r>
                      <a:endParaRPr lang="fr-FR" dirty="0"/>
                    </a:p>
                  </a:txBody>
                  <a:tcPr>
                    <a:lnR w="12700" cmpd="sng">
                      <a:noFill/>
                    </a:lnR>
                    <a:lnB w="28575" cap="flat" cmpd="sng" algn="ctr">
                      <a:solidFill>
                        <a:schemeClr val="tx1"/>
                      </a:solidFill>
                      <a:prstDash val="solid"/>
                      <a:round/>
                      <a:headEnd type="none" w="med" len="med"/>
                      <a:tailEnd type="none" w="med" len="med"/>
                    </a:lnB>
                  </a:tcPr>
                </a:tc>
                <a:tc hMerge="1">
                  <a:txBody>
                    <a:bodyPr/>
                    <a:lstStyle/>
                    <a:p>
                      <a:endParaRPr lang="fr-FR" dirty="0"/>
                    </a:p>
                  </a:txBody>
                  <a:tcPr/>
                </a:tc>
                <a:tc gridSpan="2">
                  <a:txBody>
                    <a:bodyPr/>
                    <a:lstStyle/>
                    <a:p>
                      <a:pPr algn="l"/>
                      <a:r>
                        <a:rPr lang="fr-FR"/>
                        <a:t>3</a:t>
                      </a:r>
                      <a:endParaRPr lang="fr-FR" dirty="0"/>
                    </a:p>
                  </a:txBody>
                  <a:tcPr>
                    <a:lnL w="12700" cmpd="sng">
                      <a:noFill/>
                    </a:lnL>
                    <a:lnB w="28575" cap="flat" cmpd="sng" algn="ctr">
                      <a:solidFill>
                        <a:schemeClr val="tx1"/>
                      </a:solidFill>
                      <a:prstDash val="solid"/>
                      <a:round/>
                      <a:headEnd type="none" w="med" len="med"/>
                      <a:tailEnd type="none" w="med" len="med"/>
                    </a:lnB>
                  </a:tcPr>
                </a:tc>
                <a:tc hMerge="1">
                  <a:txBody>
                    <a:bodyPr/>
                    <a:lstStyle/>
                    <a:p>
                      <a:endParaRPr lang="fr-FR" dirty="0"/>
                    </a:p>
                  </a:txBody>
                  <a:tcPr/>
                </a:tc>
                <a:extLst>
                  <a:ext uri="{0D108BD9-81ED-4DB2-BD59-A6C34878D82A}">
                    <a16:rowId xmlns:a16="http://schemas.microsoft.com/office/drawing/2014/main" val="2406928365"/>
                  </a:ext>
                </a:extLst>
              </a:tr>
              <a:tr h="370840">
                <a:tc gridSpan="8">
                  <a:txBody>
                    <a:bodyPr/>
                    <a:lstStyle/>
                    <a:p>
                      <a:r>
                        <a:rPr lang="fr-FR"/>
                        <a:t>Comment s’appelle l’argent reçu d’une collectivité publique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8">
                  <a:txBody>
                    <a:bodyPr/>
                    <a:lstStyle/>
                    <a:p>
                      <a:r>
                        <a:rPr lang="fr-FR" dirty="0"/>
                        <a:t>Subvention</a:t>
                      </a: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2790649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0515600" cy="4817226"/>
          </a:xfrm>
        </p:spPr>
        <p:txBody>
          <a:bodyPr>
            <a:normAutofit/>
          </a:bodyPr>
          <a:lstStyle/>
          <a:p>
            <a:r>
              <a:rPr lang="fr-FR" dirty="0"/>
              <a:t>Année 3 : Les immobilisations</a:t>
            </a:r>
            <a:br>
              <a:rPr lang="fr-FR" dirty="0"/>
            </a:br>
            <a:r>
              <a:rPr lang="fr-FR" sz="3100" u="sng" dirty="0" err="1"/>
              <a:t>Déf</a:t>
            </a:r>
            <a:r>
              <a:rPr lang="fr-FR" sz="3100" dirty="0"/>
              <a:t> : Actif détenu par l’entreprise, conservé plus de 1 an et qui génère des avantages économiques futures. Valeur : + 500 euros.</a:t>
            </a:r>
            <a:br>
              <a:rPr lang="fr-FR" sz="3100" dirty="0"/>
            </a:br>
            <a:br>
              <a:rPr lang="fr-FR" sz="3100" dirty="0"/>
            </a:br>
            <a:br>
              <a:rPr lang="fr-FR" sz="3100" dirty="0"/>
            </a:br>
            <a:br>
              <a:rPr lang="fr-FR" sz="3100" dirty="0"/>
            </a:br>
            <a:br>
              <a:rPr lang="fr-FR" sz="3100" dirty="0"/>
            </a:br>
            <a:br>
              <a:rPr lang="fr-FR" sz="3100" dirty="0"/>
            </a:br>
            <a:r>
              <a:rPr lang="fr-FR" sz="3100" dirty="0"/>
              <a:t>En fin d’année, on constate la perte de valeur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618568565"/>
              </p:ext>
            </p:extLst>
          </p:nvPr>
        </p:nvGraphicFramePr>
        <p:xfrm>
          <a:off x="374073" y="1884218"/>
          <a:ext cx="11319164" cy="1984044"/>
        </p:xfrm>
        <a:graphic>
          <a:graphicData uri="http://schemas.openxmlformats.org/drawingml/2006/table">
            <a:tbl>
              <a:tblPr firstRow="1" bandRow="1">
                <a:tableStyleId>{5940675A-B579-460E-94D1-54222C63F5DA}</a:tableStyleId>
              </a:tblPr>
              <a:tblGrid>
                <a:gridCol w="3768436">
                  <a:extLst>
                    <a:ext uri="{9D8B030D-6E8A-4147-A177-3AD203B41FA5}">
                      <a16:colId xmlns:a16="http://schemas.microsoft.com/office/drawing/2014/main" val="2859949339"/>
                    </a:ext>
                  </a:extLst>
                </a:gridCol>
                <a:gridCol w="1149927">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470594">
                <a:tc gridSpan="3">
                  <a:txBody>
                    <a:bodyPr/>
                    <a:lstStyle/>
                    <a:p>
                      <a:pPr algn="ctr"/>
                      <a:endParaRPr lang="fr-FR" sz="24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endParaRPr lang="fr-FR" sz="2400" b="1" dirty="0"/>
                    </a:p>
                    <a:p>
                      <a:pPr algn="ctr"/>
                      <a:r>
                        <a:rPr lang="fr-FR" sz="2400" b="1" dirty="0"/>
                        <a:t>Achat d’immobilisation</a:t>
                      </a:r>
                      <a:r>
                        <a:rPr lang="fr-FR" sz="2400" b="0" dirty="0"/>
                        <a:t>.</a:t>
                      </a:r>
                      <a:r>
                        <a:rPr lang="fr-FR" sz="2400" b="0" baseline="0" dirty="0"/>
                        <a:t> </a:t>
                      </a:r>
                    </a:p>
                    <a:p>
                      <a:pPr algn="ctr"/>
                      <a:endParaRPr lang="fr-FR" sz="1400" b="0" baseline="0" dirty="0"/>
                    </a:p>
                    <a:p>
                      <a:pPr algn="l"/>
                      <a:r>
                        <a:rPr lang="fr-FR" sz="2400" b="0" baseline="0" dirty="0"/>
                        <a:t>L’immobilisation entre dans le patrimoine (débit) et l’argent sort (crédit)</a:t>
                      </a:r>
                      <a:endParaRPr lang="fr-FR" sz="24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6A5CD"/>
                    </a:solidFill>
                  </a:tcPr>
                </a:tc>
                <a:extLst>
                  <a:ext uri="{0D108BD9-81ED-4DB2-BD59-A6C34878D82A}">
                    <a16:rowId xmlns:a16="http://schemas.microsoft.com/office/drawing/2014/main" val="4067193553"/>
                  </a:ext>
                </a:extLst>
              </a:tr>
              <a:tr h="47713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509811">
                <a:tc>
                  <a:txBody>
                    <a:bodyPr/>
                    <a:lstStyle/>
                    <a:p>
                      <a:r>
                        <a:rPr lang="fr-FR" sz="2800" dirty="0"/>
                        <a:t>Immobilisation (actif)</a:t>
                      </a:r>
                    </a:p>
                  </a:txBody>
                  <a:tcPr/>
                </a:tc>
                <a:tc>
                  <a:txBody>
                    <a:bodyPr/>
                    <a:lstStyle/>
                    <a:p>
                      <a:pPr algn="ctr"/>
                      <a:endParaRPr lang="fr-FR" sz="2800" dirty="0">
                        <a:solidFill>
                          <a:srgbClr val="FF0000"/>
                        </a:solidFill>
                      </a:endParaRPr>
                    </a:p>
                  </a:txBody>
                  <a:tcPr/>
                </a:tc>
                <a:tc>
                  <a:txBody>
                    <a:bodyPr/>
                    <a:lstStyle/>
                    <a:p>
                      <a:pPr algn="ctr"/>
                      <a:endParaRPr lang="fr-FR" sz="28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509811">
                <a:tc>
                  <a:txBody>
                    <a:bodyPr/>
                    <a:lstStyle/>
                    <a:p>
                      <a:r>
                        <a:rPr lang="fr-FR" sz="2800" dirty="0"/>
                        <a:t>     Trésorerie</a:t>
                      </a:r>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274964060"/>
              </p:ext>
            </p:extLst>
          </p:nvPr>
        </p:nvGraphicFramePr>
        <p:xfrm>
          <a:off x="502000" y="4426917"/>
          <a:ext cx="11319164" cy="2387981"/>
        </p:xfrm>
        <a:graphic>
          <a:graphicData uri="http://schemas.openxmlformats.org/drawingml/2006/table">
            <a:tbl>
              <a:tblPr firstRow="1" bandRow="1">
                <a:tableStyleId>{5940675A-B579-460E-94D1-54222C63F5DA}</a:tableStyleId>
              </a:tblPr>
              <a:tblGrid>
                <a:gridCol w="4087090">
                  <a:extLst>
                    <a:ext uri="{9D8B030D-6E8A-4147-A177-3AD203B41FA5}">
                      <a16:colId xmlns:a16="http://schemas.microsoft.com/office/drawing/2014/main" val="2859949339"/>
                    </a:ext>
                  </a:extLst>
                </a:gridCol>
                <a:gridCol w="831273">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505298">
                <a:tc gridSpan="3">
                  <a:txBody>
                    <a:bodyPr/>
                    <a:lstStyle/>
                    <a:p>
                      <a:pPr algn="ctr"/>
                      <a:endParaRPr lang="fr-FR" sz="20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Amortissement</a:t>
                      </a:r>
                      <a:r>
                        <a:rPr lang="fr-FR" sz="2400" b="1" baseline="0" dirty="0"/>
                        <a:t> de l’immobilisation</a:t>
                      </a:r>
                      <a:r>
                        <a:rPr lang="fr-FR" sz="2400" dirty="0"/>
                        <a:t>: </a:t>
                      </a:r>
                    </a:p>
                    <a:p>
                      <a:pPr algn="just"/>
                      <a:r>
                        <a:rPr lang="fr-FR" sz="2400" dirty="0"/>
                        <a:t>On constate en fin d’année la perte de valeur de l’immobilisation (usure,</a:t>
                      </a:r>
                      <a:r>
                        <a:rPr lang="fr-FR" sz="2400" baseline="0" dirty="0"/>
                        <a:t> obsolescence etc…). </a:t>
                      </a:r>
                      <a:r>
                        <a:rPr lang="fr-FR" sz="2400" dirty="0"/>
                        <a:t> Il</a:t>
                      </a:r>
                      <a:r>
                        <a:rPr lang="fr-FR" sz="2400" baseline="0" dirty="0"/>
                        <a:t> y a donc un appauvrissement (charge) et une baisse de valeur de ce que l’on possède. </a:t>
                      </a:r>
                      <a:endParaRPr lang="fr-FR" sz="24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6A5CD"/>
                    </a:solidFill>
                  </a:tcPr>
                </a:tc>
                <a:extLst>
                  <a:ext uri="{0D108BD9-81ED-4DB2-BD59-A6C34878D82A}">
                    <a16:rowId xmlns:a16="http://schemas.microsoft.com/office/drawing/2014/main" val="4067193553"/>
                  </a:ext>
                </a:extLst>
              </a:tr>
              <a:tr h="512316">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547407">
                <a:tc>
                  <a:txBody>
                    <a:bodyPr/>
                    <a:lstStyle/>
                    <a:p>
                      <a:r>
                        <a:rPr lang="fr-FR" sz="2400" dirty="0"/>
                        <a:t>Charge d’amortissement</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547407">
                <a:tc>
                  <a:txBody>
                    <a:bodyPr/>
                    <a:lstStyle/>
                    <a:p>
                      <a:r>
                        <a:rPr lang="fr-FR" sz="2400" dirty="0"/>
                        <a:t>    </a:t>
                      </a:r>
                      <a:r>
                        <a:rPr lang="fr-FR" sz="2400" baseline="0" dirty="0"/>
                        <a:t> Perte de valeur de l’immobilisation</a:t>
                      </a:r>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pic>
        <p:nvPicPr>
          <p:cNvPr id="5" name="Image 4"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7215" y="126235"/>
            <a:ext cx="1313949" cy="1199328"/>
          </a:xfrm>
          <a:prstGeom prst="rect">
            <a:avLst/>
          </a:prstGeom>
          <a:noFill/>
          <a:ln>
            <a:noFill/>
          </a:ln>
        </p:spPr>
      </p:pic>
    </p:spTree>
    <p:extLst>
      <p:ext uri="{BB962C8B-B14F-4D97-AF65-F5344CB8AC3E}">
        <p14:creationId xmlns:p14="http://schemas.microsoft.com/office/powerpoint/2010/main" val="1356211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d’épinards - 04/02  </a:t>
            </a:r>
          </a:p>
        </p:txBody>
      </p:sp>
      <p:graphicFrame>
        <p:nvGraphicFramePr>
          <p:cNvPr id="3" name="Tableau 2"/>
          <p:cNvGraphicFramePr>
            <a:graphicFrameLocks noGrp="1"/>
          </p:cNvGraphicFramePr>
          <p:nvPr>
            <p:extLst>
              <p:ext uri="{D42A27DB-BD31-4B8C-83A1-F6EECF244321}">
                <p14:modId xmlns:p14="http://schemas.microsoft.com/office/powerpoint/2010/main" val="2446915140"/>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898124738"/>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98020800"/>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7" name="Rectangle à coins arrondis 6"/>
          <p:cNvSpPr/>
          <p:nvPr/>
        </p:nvSpPr>
        <p:spPr>
          <a:xfrm>
            <a:off x="7128165" y="1233056"/>
            <a:ext cx="4907790" cy="1593272"/>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des épinards</a:t>
            </a:r>
          </a:p>
          <a:p>
            <a:pPr algn="ctr"/>
            <a:endParaRPr lang="fr-FR" sz="1600" dirty="0">
              <a:solidFill>
                <a:schemeClr val="tx1"/>
              </a:solidFill>
            </a:endParaRPr>
          </a:p>
          <a:p>
            <a:pPr algn="ctr"/>
            <a:r>
              <a:rPr lang="fr-FR" sz="2800" dirty="0">
                <a:solidFill>
                  <a:schemeClr val="tx1"/>
                </a:solidFill>
              </a:rPr>
              <a:t>(2 unités monétaires)</a:t>
            </a:r>
          </a:p>
        </p:txBody>
      </p:sp>
      <p:pic>
        <p:nvPicPr>
          <p:cNvPr id="4" name="Image 3"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50454" y="7893"/>
            <a:ext cx="1541546" cy="1429937"/>
          </a:xfrm>
          <a:prstGeom prst="rect">
            <a:avLst/>
          </a:prstGeom>
          <a:noFill/>
          <a:ln>
            <a:noFill/>
          </a:ln>
        </p:spPr>
      </p:pic>
    </p:spTree>
    <p:extLst>
      <p:ext uri="{BB962C8B-B14F-4D97-AF65-F5344CB8AC3E}">
        <p14:creationId xmlns:p14="http://schemas.microsoft.com/office/powerpoint/2010/main" val="1532232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d’épinards - 04/02  (corrigé)</a:t>
            </a:r>
          </a:p>
        </p:txBody>
      </p:sp>
      <p:graphicFrame>
        <p:nvGraphicFramePr>
          <p:cNvPr id="3" name="Tableau 2"/>
          <p:cNvGraphicFramePr>
            <a:graphicFrameLocks noGrp="1"/>
          </p:cNvGraphicFramePr>
          <p:nvPr>
            <p:extLst>
              <p:ext uri="{D42A27DB-BD31-4B8C-83A1-F6EECF244321}">
                <p14:modId xmlns:p14="http://schemas.microsoft.com/office/powerpoint/2010/main" val="1825126129"/>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04/02</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M/ses</a:t>
                      </a:r>
                      <a:r>
                        <a:rPr lang="fr-FR" sz="2800" baseline="0" dirty="0"/>
                        <a:t> </a:t>
                      </a:r>
                      <a:endParaRPr lang="fr-FR" sz="2800" dirty="0"/>
                    </a:p>
                  </a:txBody>
                  <a:tcPr/>
                </a:tc>
                <a:tc>
                  <a:txBody>
                    <a:bodyPr/>
                    <a:lstStyle/>
                    <a:p>
                      <a:pPr algn="ctr"/>
                      <a:r>
                        <a:rPr lang="fr-FR" sz="2800" dirty="0">
                          <a:solidFill>
                            <a:srgbClr val="C00000"/>
                          </a:solidFill>
                        </a:rPr>
                        <a:t>2</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2</a:t>
                      </a:r>
                    </a:p>
                  </a:txBody>
                  <a:tcPr/>
                </a:tc>
                <a:extLst>
                  <a:ext uri="{0D108BD9-81ED-4DB2-BD59-A6C34878D82A}">
                    <a16:rowId xmlns:a16="http://schemas.microsoft.com/office/drawing/2014/main" val="1262906119"/>
                  </a:ext>
                </a:extLst>
              </a:tr>
              <a:tr h="370840">
                <a:tc gridSpan="3">
                  <a:txBody>
                    <a:bodyPr/>
                    <a:lstStyle/>
                    <a:p>
                      <a:pPr algn="ctr"/>
                      <a:r>
                        <a:rPr lang="fr-FR" dirty="0"/>
                        <a:t>Achat</a:t>
                      </a:r>
                      <a:r>
                        <a:rPr lang="fr-FR" baseline="0" dirty="0"/>
                        <a:t> d’épinards</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46015718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700084680"/>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1233056"/>
            <a:ext cx="4907790" cy="1593272"/>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des épinards</a:t>
            </a:r>
          </a:p>
          <a:p>
            <a:pPr algn="ctr"/>
            <a:endParaRPr lang="fr-FR" sz="1600" dirty="0">
              <a:solidFill>
                <a:schemeClr val="tx1"/>
              </a:solidFill>
            </a:endParaRPr>
          </a:p>
          <a:p>
            <a:pPr algn="ctr"/>
            <a:r>
              <a:rPr lang="fr-FR" sz="2800" dirty="0">
                <a:solidFill>
                  <a:schemeClr val="tx1"/>
                </a:solidFill>
              </a:rPr>
              <a:t>(2 unités monétaires)</a:t>
            </a:r>
          </a:p>
        </p:txBody>
      </p:sp>
      <p:pic>
        <p:nvPicPr>
          <p:cNvPr id="10" name="Image 9"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50454" y="7893"/>
            <a:ext cx="1541546" cy="1429937"/>
          </a:xfrm>
          <a:prstGeom prst="rect">
            <a:avLst/>
          </a:prstGeom>
          <a:noFill/>
          <a:ln>
            <a:noFill/>
          </a:ln>
        </p:spPr>
      </p:pic>
    </p:spTree>
    <p:extLst>
      <p:ext uri="{BB962C8B-B14F-4D97-AF65-F5344CB8AC3E}">
        <p14:creationId xmlns:p14="http://schemas.microsoft.com/office/powerpoint/2010/main" val="2407451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d’épinards – 19/02  </a:t>
            </a:r>
          </a:p>
        </p:txBody>
      </p:sp>
      <p:graphicFrame>
        <p:nvGraphicFramePr>
          <p:cNvPr id="3" name="Tableau 2"/>
          <p:cNvGraphicFramePr>
            <a:graphicFrameLocks noGrp="1"/>
          </p:cNvGraphicFramePr>
          <p:nvPr>
            <p:extLst>
              <p:ext uri="{D42A27DB-BD31-4B8C-83A1-F6EECF244321}">
                <p14:modId xmlns:p14="http://schemas.microsoft.com/office/powerpoint/2010/main" val="3963031904"/>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sz="24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endParaRPr lang="fr-FR" sz="2400" dirty="0"/>
                    </a:p>
                  </a:txBody>
                  <a:tcPr/>
                </a:tc>
                <a:tc>
                  <a:txBody>
                    <a:bodyPr/>
                    <a:lstStyle/>
                    <a:p>
                      <a:pPr algn="ctr"/>
                      <a:endParaRPr lang="fr-FR" sz="2400" dirty="0">
                        <a:solidFill>
                          <a:srgbClr val="FFC000"/>
                        </a:solidFill>
                      </a:endParaRP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endParaRPr lang="fr-FR" sz="2400" dirty="0"/>
                    </a:p>
                  </a:txBody>
                  <a:tcPr/>
                </a:tc>
                <a:tc>
                  <a:txBody>
                    <a:bodyPr/>
                    <a:lstStyle/>
                    <a:p>
                      <a:pPr algn="ctr"/>
                      <a:endParaRPr lang="fr-FR" sz="2400" dirty="0"/>
                    </a:p>
                  </a:txBody>
                  <a:tcPr/>
                </a:tc>
                <a:tc>
                  <a:txBody>
                    <a:bodyPr/>
                    <a:lstStyle/>
                    <a:p>
                      <a:pPr algn="ctr"/>
                      <a:endParaRPr lang="fr-FR" sz="2400" dirty="0">
                        <a:solidFill>
                          <a:schemeClr val="accent6"/>
                        </a:solidFill>
                      </a:endParaRPr>
                    </a:p>
                  </a:txBody>
                  <a:tcPr/>
                </a:tc>
                <a:extLst>
                  <a:ext uri="{0D108BD9-81ED-4DB2-BD59-A6C34878D82A}">
                    <a16:rowId xmlns:a16="http://schemas.microsoft.com/office/drawing/2014/main" val="1262906119"/>
                  </a:ext>
                </a:extLst>
              </a:tr>
              <a:tr h="370840">
                <a:tc gridSpan="3">
                  <a:txBody>
                    <a:bodyPr/>
                    <a:lstStyle/>
                    <a:p>
                      <a:pPr algn="ct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834856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805050929"/>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dirty="0"/>
                        <a:t>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046984"/>
            <a:ext cx="4907790" cy="1779344"/>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vos épinards  </a:t>
            </a:r>
          </a:p>
          <a:p>
            <a:pPr algn="ctr"/>
            <a:r>
              <a:rPr lang="fr-FR" sz="2800" dirty="0">
                <a:solidFill>
                  <a:schemeClr val="tx1"/>
                </a:solidFill>
              </a:rPr>
              <a:t>(4 unités monétaires)</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119065"/>
            <a:ext cx="658090" cy="1206498"/>
          </a:xfrm>
          <a:prstGeom prst="rect">
            <a:avLst/>
          </a:prstGeom>
        </p:spPr>
      </p:pic>
    </p:spTree>
    <p:extLst>
      <p:ext uri="{BB962C8B-B14F-4D97-AF65-F5344CB8AC3E}">
        <p14:creationId xmlns:p14="http://schemas.microsoft.com/office/powerpoint/2010/main" val="2316479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d’épinards – 19/02 (corrigé) </a:t>
            </a:r>
          </a:p>
        </p:txBody>
      </p:sp>
      <p:graphicFrame>
        <p:nvGraphicFramePr>
          <p:cNvPr id="3" name="Tableau 2"/>
          <p:cNvGraphicFramePr>
            <a:graphicFrameLocks noGrp="1"/>
          </p:cNvGraphicFramePr>
          <p:nvPr>
            <p:extLst>
              <p:ext uri="{D42A27DB-BD31-4B8C-83A1-F6EECF244321}">
                <p14:modId xmlns:p14="http://schemas.microsoft.com/office/powerpoint/2010/main" val="2538584642"/>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19/02</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r>
                        <a:rPr lang="fr-FR" sz="2400" dirty="0"/>
                        <a:t>Trésorerie</a:t>
                      </a:r>
                    </a:p>
                  </a:txBody>
                  <a:tcPr/>
                </a:tc>
                <a:tc>
                  <a:txBody>
                    <a:bodyPr/>
                    <a:lstStyle/>
                    <a:p>
                      <a:pPr algn="ctr"/>
                      <a:r>
                        <a:rPr lang="fr-FR" sz="2400" dirty="0">
                          <a:solidFill>
                            <a:srgbClr val="FFC000"/>
                          </a:solidFill>
                        </a:rPr>
                        <a:t>4</a:t>
                      </a: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r>
                        <a:rPr lang="fr-FR" sz="2400" dirty="0"/>
                        <a:t>       Vente</a:t>
                      </a:r>
                      <a:r>
                        <a:rPr lang="fr-FR" sz="2400" baseline="0" dirty="0"/>
                        <a:t> de marchandises</a:t>
                      </a:r>
                      <a:endParaRPr lang="fr-FR" sz="2400" dirty="0"/>
                    </a:p>
                  </a:txBody>
                  <a:tcPr/>
                </a:tc>
                <a:tc>
                  <a:txBody>
                    <a:bodyPr/>
                    <a:lstStyle/>
                    <a:p>
                      <a:pPr algn="ctr"/>
                      <a:endParaRPr lang="fr-FR" sz="2400" dirty="0"/>
                    </a:p>
                  </a:txBody>
                  <a:tcPr/>
                </a:tc>
                <a:tc>
                  <a:txBody>
                    <a:bodyPr/>
                    <a:lstStyle/>
                    <a:p>
                      <a:pPr algn="ctr"/>
                      <a:r>
                        <a:rPr lang="fr-FR" sz="2400" dirty="0">
                          <a:solidFill>
                            <a:schemeClr val="accent6"/>
                          </a:solidFill>
                        </a:rPr>
                        <a:t>4</a:t>
                      </a:r>
                    </a:p>
                  </a:txBody>
                  <a:tcPr/>
                </a:tc>
                <a:extLst>
                  <a:ext uri="{0D108BD9-81ED-4DB2-BD59-A6C34878D82A}">
                    <a16:rowId xmlns:a16="http://schemas.microsoft.com/office/drawing/2014/main" val="1262906119"/>
                  </a:ext>
                </a:extLst>
              </a:tr>
              <a:tr h="370840">
                <a:tc gridSpan="3">
                  <a:txBody>
                    <a:bodyPr/>
                    <a:lstStyle/>
                    <a:p>
                      <a:pPr algn="ctr"/>
                      <a:r>
                        <a:rPr lang="fr-FR" sz="2400" dirty="0"/>
                        <a:t>Vente épinards</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653486679"/>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671316753"/>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dirty="0"/>
                        <a:t>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046984"/>
            <a:ext cx="4907790" cy="1779344"/>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vos épinards  </a:t>
            </a:r>
          </a:p>
          <a:p>
            <a:pPr algn="ctr"/>
            <a:r>
              <a:rPr lang="fr-FR" sz="2800" dirty="0">
                <a:solidFill>
                  <a:schemeClr val="tx1"/>
                </a:solidFill>
              </a:rPr>
              <a:t>(4 unités monétaires)</a:t>
            </a: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119065"/>
            <a:ext cx="658090" cy="1206498"/>
          </a:xfrm>
          <a:prstGeom prst="rect">
            <a:avLst/>
          </a:prstGeom>
        </p:spPr>
      </p:pic>
    </p:spTree>
    <p:extLst>
      <p:ext uri="{BB962C8B-B14F-4D97-AF65-F5344CB8AC3E}">
        <p14:creationId xmlns:p14="http://schemas.microsoft.com/office/powerpoint/2010/main" val="2131369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Achat de véhicule – 25/04   </a:t>
            </a:r>
          </a:p>
        </p:txBody>
      </p:sp>
      <p:graphicFrame>
        <p:nvGraphicFramePr>
          <p:cNvPr id="3" name="Tableau 2"/>
          <p:cNvGraphicFramePr>
            <a:graphicFrameLocks noGrp="1"/>
          </p:cNvGraphicFramePr>
          <p:nvPr>
            <p:extLst>
              <p:ext uri="{D42A27DB-BD31-4B8C-83A1-F6EECF244321}">
                <p14:modId xmlns:p14="http://schemas.microsoft.com/office/powerpoint/2010/main" val="2333085298"/>
              </p:ext>
            </p:extLst>
          </p:nvPr>
        </p:nvGraphicFramePr>
        <p:xfrm>
          <a:off x="318655" y="1046984"/>
          <a:ext cx="6490855" cy="2326136"/>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sz="24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497336">
                <a:tc>
                  <a:txBody>
                    <a:bodyPr/>
                    <a:lstStyle/>
                    <a:p>
                      <a:endParaRPr lang="fr-FR" sz="2400" dirty="0"/>
                    </a:p>
                  </a:txBody>
                  <a:tcPr/>
                </a:tc>
                <a:tc>
                  <a:txBody>
                    <a:bodyPr/>
                    <a:lstStyle/>
                    <a:p>
                      <a:pPr algn="ctr"/>
                      <a:endParaRPr lang="fr-FR" sz="2400" b="1" dirty="0">
                        <a:solidFill>
                          <a:schemeClr val="accent5">
                            <a:lumMod val="50000"/>
                          </a:schemeClr>
                        </a:solidFill>
                      </a:endParaRP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723351924"/>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139050467"/>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dirty="0"/>
                        <a:t>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10" name="Image 9"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7215" y="126235"/>
            <a:ext cx="1313949" cy="1199328"/>
          </a:xfrm>
          <a:prstGeom prst="rect">
            <a:avLst/>
          </a:prstGeom>
          <a:noFill/>
          <a:ln>
            <a:noFill/>
          </a:ln>
        </p:spPr>
      </p:pic>
      <p:sp>
        <p:nvSpPr>
          <p:cNvPr id="8" name="Rectangle à coins arrondis 7"/>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la camionnette</a:t>
            </a:r>
          </a:p>
          <a:p>
            <a:pPr algn="ctr"/>
            <a:r>
              <a:rPr lang="fr-FR" sz="2800" dirty="0">
                <a:solidFill>
                  <a:schemeClr val="tx1"/>
                </a:solidFill>
              </a:rPr>
              <a:t>(5 unités monétaires)</a:t>
            </a:r>
          </a:p>
        </p:txBody>
      </p:sp>
    </p:spTree>
    <p:extLst>
      <p:ext uri="{BB962C8B-B14F-4D97-AF65-F5344CB8AC3E}">
        <p14:creationId xmlns:p14="http://schemas.microsoft.com/office/powerpoint/2010/main" val="697836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Achat de véhicule – 25/04 (corrigé)  </a:t>
            </a:r>
          </a:p>
        </p:txBody>
      </p:sp>
      <p:graphicFrame>
        <p:nvGraphicFramePr>
          <p:cNvPr id="3" name="Tableau 2"/>
          <p:cNvGraphicFramePr>
            <a:graphicFrameLocks noGrp="1"/>
          </p:cNvGraphicFramePr>
          <p:nvPr>
            <p:extLst>
              <p:ext uri="{D42A27DB-BD31-4B8C-83A1-F6EECF244321}">
                <p14:modId xmlns:p14="http://schemas.microsoft.com/office/powerpoint/2010/main" val="1319619519"/>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25/04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r>
                        <a:rPr lang="fr-FR" sz="2400" dirty="0"/>
                        <a:t>Immobilisation</a:t>
                      </a:r>
                    </a:p>
                  </a:txBody>
                  <a:tcPr/>
                </a:tc>
                <a:tc>
                  <a:txBody>
                    <a:bodyPr/>
                    <a:lstStyle/>
                    <a:p>
                      <a:pPr algn="ctr"/>
                      <a:r>
                        <a:rPr lang="fr-FR" sz="2400" b="1" dirty="0">
                          <a:solidFill>
                            <a:schemeClr val="accent5">
                              <a:lumMod val="50000"/>
                            </a:schemeClr>
                          </a:solidFill>
                        </a:rPr>
                        <a:t>5</a:t>
                      </a: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r>
                        <a:rPr lang="fr-FR" sz="2400" dirty="0"/>
                        <a:t>       Trésorerie</a:t>
                      </a:r>
                    </a:p>
                  </a:txBody>
                  <a:tcPr/>
                </a:tc>
                <a:tc>
                  <a:txBody>
                    <a:bodyPr/>
                    <a:lstStyle/>
                    <a:p>
                      <a:pPr algn="ctr"/>
                      <a:endParaRPr lang="fr-FR"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srgbClr val="FFC000"/>
                          </a:solidFill>
                        </a:rPr>
                        <a:t>5</a:t>
                      </a:r>
                    </a:p>
                  </a:txBody>
                  <a:tcPr/>
                </a:tc>
                <a:extLst>
                  <a:ext uri="{0D108BD9-81ED-4DB2-BD59-A6C34878D82A}">
                    <a16:rowId xmlns:a16="http://schemas.microsoft.com/office/drawing/2014/main" val="1262906119"/>
                  </a:ext>
                </a:extLst>
              </a:tr>
              <a:tr h="370840">
                <a:tc gridSpan="3">
                  <a:txBody>
                    <a:bodyPr/>
                    <a:lstStyle/>
                    <a:p>
                      <a:pPr algn="ctr"/>
                      <a:r>
                        <a:rPr lang="fr-FR" sz="2400" dirty="0"/>
                        <a:t>Achat de véhicule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432105318"/>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511187448"/>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8" name="Image 7"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7215" y="126235"/>
            <a:ext cx="1313949" cy="1199328"/>
          </a:xfrm>
          <a:prstGeom prst="rect">
            <a:avLst/>
          </a:prstGeom>
          <a:noFill/>
          <a:ln>
            <a:noFill/>
          </a:ln>
        </p:spPr>
      </p:pic>
      <p:sp>
        <p:nvSpPr>
          <p:cNvPr id="9" name="Rectangle à coins arrondis 8"/>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la camionnette</a:t>
            </a:r>
          </a:p>
          <a:p>
            <a:pPr algn="ctr"/>
            <a:r>
              <a:rPr lang="fr-FR" sz="2800" dirty="0">
                <a:solidFill>
                  <a:schemeClr val="tx1"/>
                </a:solidFill>
              </a:rPr>
              <a:t>(5 unités monétaires)</a:t>
            </a:r>
          </a:p>
        </p:txBody>
      </p:sp>
      <p:sp>
        <p:nvSpPr>
          <p:cNvPr id="10" name="Flèche courbée vers la droite 9"/>
          <p:cNvSpPr/>
          <p:nvPr/>
        </p:nvSpPr>
        <p:spPr>
          <a:xfrm rot="19650750">
            <a:off x="5911922" y="2570485"/>
            <a:ext cx="1200524" cy="4660304"/>
          </a:xfrm>
          <a:prstGeom prst="curvedRightArrow">
            <a:avLst>
              <a:gd name="adj1" fmla="val 15234"/>
              <a:gd name="adj2" fmla="val 21781"/>
              <a:gd name="adj3" fmla="val 39917"/>
            </a:avLst>
          </a:prstGeom>
          <a:solidFill>
            <a:srgbClr val="EEBA3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18615468">
            <a:off x="5617594" y="1920074"/>
            <a:ext cx="1011658" cy="4113659"/>
          </a:xfrm>
          <a:prstGeom prst="curvedRightArrow">
            <a:avLst>
              <a:gd name="adj1" fmla="val 15234"/>
              <a:gd name="adj2" fmla="val 21781"/>
              <a:gd name="adj3" fmla="val 39917"/>
            </a:avLst>
          </a:prstGeom>
          <a:solidFill>
            <a:srgbClr val="66A5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56824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04798"/>
            <a:ext cx="12192000" cy="1325563"/>
          </a:xfrm>
        </p:spPr>
        <p:txBody>
          <a:bodyPr>
            <a:normAutofit/>
          </a:bodyPr>
          <a:lstStyle/>
          <a:p>
            <a:r>
              <a:rPr lang="fr-FR" sz="4000" dirty="0"/>
              <a:t>Remboursement échéance emprunt (30/12)  </a:t>
            </a:r>
          </a:p>
        </p:txBody>
      </p:sp>
      <p:graphicFrame>
        <p:nvGraphicFramePr>
          <p:cNvPr id="3" name="Tableau 2"/>
          <p:cNvGraphicFramePr>
            <a:graphicFrameLocks noGrp="1"/>
          </p:cNvGraphicFramePr>
          <p:nvPr>
            <p:extLst>
              <p:ext uri="{D42A27DB-BD31-4B8C-83A1-F6EECF244321}">
                <p14:modId xmlns:p14="http://schemas.microsoft.com/office/powerpoint/2010/main" val="1630634580"/>
              </p:ext>
            </p:extLst>
          </p:nvPr>
        </p:nvGraphicFramePr>
        <p:xfrm>
          <a:off x="318655" y="1046984"/>
          <a:ext cx="6490855" cy="211328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endParaRPr lang="fr-FR" sz="2400" b="1" dirty="0">
                        <a:solidFill>
                          <a:srgbClr val="7030A0"/>
                        </a:solidFill>
                      </a:endParaRPr>
                    </a:p>
                  </a:txBody>
                  <a:tcPr/>
                </a:tc>
                <a:tc>
                  <a:txBody>
                    <a:bodyPr/>
                    <a:lstStyle/>
                    <a:p>
                      <a:pPr algn="ctr"/>
                      <a:endParaRPr lang="fr-FR" sz="2400" dirty="0"/>
                    </a:p>
                  </a:txBody>
                  <a:tcPr/>
                </a:tc>
                <a:extLst>
                  <a:ext uri="{0D108BD9-81ED-4DB2-BD59-A6C34878D82A}">
                    <a16:rowId xmlns:a16="http://schemas.microsoft.com/office/drawing/2014/main" val="650671"/>
                  </a:ext>
                </a:extLst>
              </a:tr>
              <a:tr h="370840">
                <a:tc>
                  <a:txBody>
                    <a:bodyPr/>
                    <a:lstStyle/>
                    <a:p>
                      <a:endParaRPr lang="fr-FR" sz="2400" dirty="0"/>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extLst>
                  <a:ext uri="{0D108BD9-81ED-4DB2-BD59-A6C34878D82A}">
                    <a16:rowId xmlns:a16="http://schemas.microsoft.com/office/drawing/2014/main" val="2810294744"/>
                  </a:ext>
                </a:extLst>
              </a:tr>
              <a:tr h="327849">
                <a:tc>
                  <a:txBody>
                    <a:bodyPr/>
                    <a:lstStyle/>
                    <a:p>
                      <a:endParaRPr lang="fr-FR" sz="2400" dirty="0"/>
                    </a:p>
                  </a:txBody>
                  <a:tcPr/>
                </a:tc>
                <a:tc>
                  <a:txBody>
                    <a:bodyPr/>
                    <a:lstStyle/>
                    <a:p>
                      <a:pPr algn="ctr"/>
                      <a:endParaRPr lang="fr-FR" sz="2400" dirty="0">
                        <a:solidFill>
                          <a:srgbClr val="FFC000"/>
                        </a:solidFill>
                      </a:endParaRPr>
                    </a:p>
                  </a:txBody>
                  <a:tcPr/>
                </a:tc>
                <a:tc>
                  <a:txBody>
                    <a:bodyPr/>
                    <a:lstStyle/>
                    <a:p>
                      <a:pPr algn="ctr"/>
                      <a:endParaRPr lang="fr-FR" sz="2400" b="1" dirty="0">
                        <a:solidFill>
                          <a:schemeClr val="accent4">
                            <a:lumMod val="60000"/>
                            <a:lumOff val="40000"/>
                          </a:schemeClr>
                        </a:solidFill>
                      </a:endParaRPr>
                    </a:p>
                  </a:txBody>
                  <a:tcPr/>
                </a:tc>
                <a:extLst>
                  <a:ext uri="{0D108BD9-81ED-4DB2-BD59-A6C34878D82A}">
                    <a16:rowId xmlns:a16="http://schemas.microsoft.com/office/drawing/2014/main" val="3966562314"/>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5564796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882409833"/>
              </p:ext>
            </p:extLst>
          </p:nvPr>
        </p:nvGraphicFramePr>
        <p:xfrm>
          <a:off x="5482390" y="3251703"/>
          <a:ext cx="6601691" cy="3596640"/>
        </p:xfrm>
        <a:graphic>
          <a:graphicData uri="http://schemas.openxmlformats.org/drawingml/2006/table">
            <a:tbl>
              <a:tblPr firstRow="1" bandRow="1">
                <a:tableStyleId>{5940675A-B579-460E-94D1-54222C63F5DA}</a:tableStyleId>
              </a:tblPr>
              <a:tblGrid>
                <a:gridCol w="1659263">
                  <a:extLst>
                    <a:ext uri="{9D8B030D-6E8A-4147-A177-3AD203B41FA5}">
                      <a16:colId xmlns:a16="http://schemas.microsoft.com/office/drawing/2014/main" val="2677520285"/>
                    </a:ext>
                  </a:extLst>
                </a:gridCol>
                <a:gridCol w="171432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immobi</a:t>
                      </a:r>
                      <a:endParaRPr lang="fr-FR"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8" name="Rectangle à coins arrondis 7"/>
          <p:cNvSpPr/>
          <p:nvPr/>
        </p:nvSpPr>
        <p:spPr>
          <a:xfrm>
            <a:off x="7128165" y="1598278"/>
            <a:ext cx="4907790"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remboursez l’emprunt : </a:t>
            </a:r>
          </a:p>
          <a:p>
            <a:pPr algn="ctr"/>
            <a:r>
              <a:rPr lang="fr-FR" sz="2800" dirty="0">
                <a:solidFill>
                  <a:schemeClr val="bg1"/>
                </a:solidFill>
              </a:rPr>
              <a:t>3 de capital emprunté</a:t>
            </a:r>
          </a:p>
          <a:p>
            <a:pPr algn="ctr"/>
            <a:r>
              <a:rPr lang="fr-FR" sz="2800" dirty="0">
                <a:solidFill>
                  <a:schemeClr val="bg1"/>
                </a:solidFill>
              </a:rPr>
              <a:t>+ 1 de charge d’intérêts</a:t>
            </a:r>
          </a:p>
        </p:txBody>
      </p:sp>
    </p:spTree>
    <p:extLst>
      <p:ext uri="{BB962C8B-B14F-4D97-AF65-F5344CB8AC3E}">
        <p14:creationId xmlns:p14="http://schemas.microsoft.com/office/powerpoint/2010/main" val="2615837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2" name="Titre 1"/>
          <p:cNvSpPr>
            <a:spLocks noGrp="1"/>
          </p:cNvSpPr>
          <p:nvPr>
            <p:ph type="title"/>
          </p:nvPr>
        </p:nvSpPr>
        <p:spPr>
          <a:xfrm>
            <a:off x="0" y="-304798"/>
            <a:ext cx="12192000" cy="1325563"/>
          </a:xfrm>
        </p:spPr>
        <p:txBody>
          <a:bodyPr>
            <a:normAutofit/>
          </a:bodyPr>
          <a:lstStyle/>
          <a:p>
            <a:r>
              <a:rPr lang="fr-FR" sz="4000" dirty="0"/>
              <a:t>Remboursement échéance </a:t>
            </a:r>
            <a:r>
              <a:rPr lang="fr-FR" sz="4000"/>
              <a:t>emprunt (30/12</a:t>
            </a:r>
            <a:r>
              <a:rPr lang="fr-FR" sz="4000" dirty="0"/>
              <a:t>) – Corrigé </a:t>
            </a:r>
          </a:p>
        </p:txBody>
      </p:sp>
      <p:graphicFrame>
        <p:nvGraphicFramePr>
          <p:cNvPr id="3" name="Tableau 2"/>
          <p:cNvGraphicFramePr>
            <a:graphicFrameLocks noGrp="1"/>
          </p:cNvGraphicFramePr>
          <p:nvPr>
            <p:extLst>
              <p:ext uri="{D42A27DB-BD31-4B8C-83A1-F6EECF244321}">
                <p14:modId xmlns:p14="http://schemas.microsoft.com/office/powerpoint/2010/main" val="1357260400"/>
              </p:ext>
            </p:extLst>
          </p:nvPr>
        </p:nvGraphicFramePr>
        <p:xfrm>
          <a:off x="318655" y="1046984"/>
          <a:ext cx="6490855" cy="21742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12/12/3</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r>
                        <a:rPr lang="fr-FR" sz="2400" dirty="0"/>
                        <a:t>Emprunt bancaire</a:t>
                      </a:r>
                    </a:p>
                  </a:txBody>
                  <a:tcPr/>
                </a:tc>
                <a:tc>
                  <a:txBody>
                    <a:bodyPr/>
                    <a:lstStyle/>
                    <a:p>
                      <a:pPr algn="ctr"/>
                      <a:r>
                        <a:rPr lang="fr-FR" b="1" dirty="0">
                          <a:solidFill>
                            <a:srgbClr val="7030A0"/>
                          </a:solidFill>
                        </a:rPr>
                        <a:t>3</a:t>
                      </a:r>
                    </a:p>
                  </a:txBody>
                  <a:tcPr/>
                </a:tc>
                <a:tc>
                  <a:txBody>
                    <a:bodyPr/>
                    <a:lstStyle/>
                    <a:p>
                      <a:pPr algn="ctr"/>
                      <a:endParaRPr lang="fr-FR" dirty="0"/>
                    </a:p>
                  </a:txBody>
                  <a:tcPr/>
                </a:tc>
                <a:extLst>
                  <a:ext uri="{0D108BD9-81ED-4DB2-BD59-A6C34878D82A}">
                    <a16:rowId xmlns:a16="http://schemas.microsoft.com/office/drawing/2014/main" val="650671"/>
                  </a:ext>
                </a:extLst>
              </a:tr>
              <a:tr h="370840">
                <a:tc>
                  <a:txBody>
                    <a:bodyPr/>
                    <a:lstStyle/>
                    <a:p>
                      <a:r>
                        <a:rPr lang="fr-FR" sz="2400" dirty="0"/>
                        <a:t>Charges d’intérêts</a:t>
                      </a:r>
                    </a:p>
                  </a:txBody>
                  <a:tcPr/>
                </a:tc>
                <a:tc>
                  <a:txBody>
                    <a:bodyPr/>
                    <a:lstStyle/>
                    <a:p>
                      <a:pPr algn="ctr"/>
                      <a:r>
                        <a:rPr lang="fr-FR" dirty="0">
                          <a:solidFill>
                            <a:srgbClr val="FF0000"/>
                          </a:solidFill>
                        </a:rPr>
                        <a:t>1</a:t>
                      </a:r>
                    </a:p>
                  </a:txBody>
                  <a:tcPr/>
                </a:tc>
                <a:tc>
                  <a:txBody>
                    <a:bodyPr/>
                    <a:lstStyle/>
                    <a:p>
                      <a:pPr algn="ctr"/>
                      <a:endParaRPr lang="fr-FR" dirty="0"/>
                    </a:p>
                  </a:txBody>
                  <a:tcPr/>
                </a:tc>
                <a:extLst>
                  <a:ext uri="{0D108BD9-81ED-4DB2-BD59-A6C34878D82A}">
                    <a16:rowId xmlns:a16="http://schemas.microsoft.com/office/drawing/2014/main" val="2810294744"/>
                  </a:ext>
                </a:extLst>
              </a:tr>
              <a:tr h="327849">
                <a:tc>
                  <a:txBody>
                    <a:bodyPr/>
                    <a:lstStyle/>
                    <a:p>
                      <a:r>
                        <a:rPr lang="fr-FR" sz="2800" dirty="0"/>
                        <a:t>    </a:t>
                      </a:r>
                      <a:r>
                        <a:rPr lang="fr-FR" sz="2400" dirty="0"/>
                        <a:t>Trésorerie</a:t>
                      </a:r>
                      <a:endParaRPr lang="fr-FR" sz="2800" dirty="0"/>
                    </a:p>
                  </a:txBody>
                  <a:tcPr/>
                </a:tc>
                <a:tc>
                  <a:txBody>
                    <a:bodyPr/>
                    <a:lstStyle/>
                    <a:p>
                      <a:pPr algn="ctr"/>
                      <a:endParaRPr lang="fr-FR" sz="2800" dirty="0">
                        <a:solidFill>
                          <a:srgbClr val="FFC000"/>
                        </a:solidFill>
                      </a:endParaRPr>
                    </a:p>
                  </a:txBody>
                  <a:tcPr/>
                </a:tc>
                <a:tc>
                  <a:txBody>
                    <a:bodyPr/>
                    <a:lstStyle/>
                    <a:p>
                      <a:pPr algn="ctr"/>
                      <a:r>
                        <a:rPr lang="fr-FR" sz="2000" b="1" dirty="0">
                          <a:solidFill>
                            <a:schemeClr val="accent4">
                              <a:lumMod val="60000"/>
                              <a:lumOff val="40000"/>
                            </a:schemeClr>
                          </a:solidFill>
                        </a:rPr>
                        <a:t>4</a:t>
                      </a:r>
                    </a:p>
                  </a:txBody>
                  <a:tcPr/>
                </a:tc>
                <a:extLst>
                  <a:ext uri="{0D108BD9-81ED-4DB2-BD59-A6C34878D82A}">
                    <a16:rowId xmlns:a16="http://schemas.microsoft.com/office/drawing/2014/main" val="3966562314"/>
                  </a:ext>
                </a:extLst>
              </a:tr>
              <a:tr h="370840">
                <a:tc gridSpan="3">
                  <a:txBody>
                    <a:bodyPr/>
                    <a:lstStyle/>
                    <a:p>
                      <a:pPr algn="ctr"/>
                      <a:r>
                        <a:rPr lang="fr-FR" dirty="0"/>
                        <a:t>Remboursement emprunt bancaire contracté</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719268508"/>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893004586"/>
              </p:ext>
            </p:extLst>
          </p:nvPr>
        </p:nvGraphicFramePr>
        <p:xfrm>
          <a:off x="5482390" y="3251703"/>
          <a:ext cx="6601691" cy="3596640"/>
        </p:xfrm>
        <a:graphic>
          <a:graphicData uri="http://schemas.openxmlformats.org/drawingml/2006/table">
            <a:tbl>
              <a:tblPr firstRow="1" bandRow="1">
                <a:tableStyleId>{5940675A-B579-460E-94D1-54222C63F5DA}</a:tableStyleId>
              </a:tblPr>
              <a:tblGrid>
                <a:gridCol w="1659263">
                  <a:extLst>
                    <a:ext uri="{9D8B030D-6E8A-4147-A177-3AD203B41FA5}">
                      <a16:colId xmlns:a16="http://schemas.microsoft.com/office/drawing/2014/main" val="2677520285"/>
                    </a:ext>
                  </a:extLst>
                </a:gridCol>
                <a:gridCol w="171432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immobi</a:t>
                      </a:r>
                      <a:endParaRPr lang="fr-FR"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598278"/>
            <a:ext cx="4907790"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remboursez l’emprunt : </a:t>
            </a:r>
          </a:p>
          <a:p>
            <a:pPr algn="ctr"/>
            <a:r>
              <a:rPr lang="fr-FR" sz="2800" dirty="0">
                <a:solidFill>
                  <a:schemeClr val="bg1"/>
                </a:solidFill>
              </a:rPr>
              <a:t>3 de capital emprunté</a:t>
            </a:r>
          </a:p>
          <a:p>
            <a:pPr algn="ctr"/>
            <a:r>
              <a:rPr lang="fr-FR" sz="2800" dirty="0">
                <a:solidFill>
                  <a:schemeClr val="bg1"/>
                </a:solidFill>
              </a:rPr>
              <a:t>+ 1 de charge d’intérêts</a:t>
            </a:r>
          </a:p>
        </p:txBody>
      </p:sp>
    </p:spTree>
    <p:extLst>
      <p:ext uri="{BB962C8B-B14F-4D97-AF65-F5344CB8AC3E}">
        <p14:creationId xmlns:p14="http://schemas.microsoft.com/office/powerpoint/2010/main" val="392146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21824743"/>
              </p:ext>
            </p:extLst>
          </p:nvPr>
        </p:nvGraphicFramePr>
        <p:xfrm>
          <a:off x="374073" y="1427018"/>
          <a:ext cx="11319164" cy="1833880"/>
        </p:xfrm>
        <a:graphic>
          <a:graphicData uri="http://schemas.openxmlformats.org/drawingml/2006/table">
            <a:tbl>
              <a:tblPr firstRow="1" bandRow="1">
                <a:tableStyleId>{5940675A-B579-460E-94D1-54222C63F5DA}</a:tableStyleId>
              </a:tblPr>
              <a:tblGrid>
                <a:gridCol w="4952839">
                  <a:extLst>
                    <a:ext uri="{9D8B030D-6E8A-4147-A177-3AD203B41FA5}">
                      <a16:colId xmlns:a16="http://schemas.microsoft.com/office/drawing/2014/main" val="2859949339"/>
                    </a:ext>
                  </a:extLst>
                </a:gridCol>
                <a:gridCol w="893135">
                  <a:extLst>
                    <a:ext uri="{9D8B030D-6E8A-4147-A177-3AD203B41FA5}">
                      <a16:colId xmlns:a16="http://schemas.microsoft.com/office/drawing/2014/main" val="2509306587"/>
                    </a:ext>
                  </a:extLst>
                </a:gridCol>
                <a:gridCol w="839972">
                  <a:extLst>
                    <a:ext uri="{9D8B030D-6E8A-4147-A177-3AD203B41FA5}">
                      <a16:colId xmlns:a16="http://schemas.microsoft.com/office/drawing/2014/main" val="449980353"/>
                    </a:ext>
                  </a:extLst>
                </a:gridCol>
                <a:gridCol w="4633218">
                  <a:extLst>
                    <a:ext uri="{9D8B030D-6E8A-4147-A177-3AD203B41FA5}">
                      <a16:colId xmlns:a16="http://schemas.microsoft.com/office/drawing/2014/main" val="2926787851"/>
                    </a:ext>
                  </a:extLst>
                </a:gridCol>
              </a:tblGrid>
              <a:tr h="365760">
                <a:tc gridSpan="3">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b="1" dirty="0"/>
                        <a:t>Achat</a:t>
                      </a:r>
                      <a:r>
                        <a:rPr lang="fr-FR" b="1" baseline="0" dirty="0"/>
                        <a:t> de bien</a:t>
                      </a:r>
                      <a:r>
                        <a:rPr lang="fr-FR" dirty="0"/>
                        <a:t> : </a:t>
                      </a:r>
                    </a:p>
                    <a:p>
                      <a:pPr marL="285750" indent="-285750" algn="just">
                        <a:buFont typeface="Symbol" panose="05050102010706020507" pitchFamily="18" charset="2"/>
                        <a:buChar char="Þ"/>
                      </a:pPr>
                      <a:r>
                        <a:rPr lang="fr-FR" sz="1700" u="none" dirty="0"/>
                        <a:t>La marchandise</a:t>
                      </a:r>
                      <a:r>
                        <a:rPr lang="fr-FR" sz="1700" u="none" baseline="0" dirty="0"/>
                        <a:t> (ou MP) entre dans le patrimoine (débit). Il en résulte un appauvrissement : charge.  </a:t>
                      </a:r>
                    </a:p>
                    <a:p>
                      <a:pPr marL="285750" indent="-285750" algn="just">
                        <a:buFont typeface="Symbol" panose="05050102010706020507" pitchFamily="18" charset="2"/>
                        <a:buChar char="Þ"/>
                      </a:pPr>
                      <a:r>
                        <a:rPr lang="fr-FR" sz="1700" u="none" baseline="0" dirty="0"/>
                        <a:t>La trésorerie sort du patrimoine (crédit)</a:t>
                      </a:r>
                      <a:endParaRPr lang="fr-FR" sz="1700" u="none"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EBA3C"/>
                    </a:solidFill>
                  </a:tcPr>
                </a:tc>
                <a:extLst>
                  <a:ext uri="{0D108BD9-81ED-4DB2-BD59-A6C34878D82A}">
                    <a16:rowId xmlns:a16="http://schemas.microsoft.com/office/drawing/2014/main" val="4067193553"/>
                  </a:ext>
                </a:extLst>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Débit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Crédit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p>
                  </a:txBody>
                  <a:tcPr/>
                </a:tc>
                <a:extLst>
                  <a:ext uri="{0D108BD9-81ED-4DB2-BD59-A6C34878D82A}">
                    <a16:rowId xmlns:a16="http://schemas.microsoft.com/office/drawing/2014/main" val="650671"/>
                  </a:ext>
                </a:extLst>
              </a:tr>
              <a:tr h="0">
                <a:tc>
                  <a:txBody>
                    <a:bodyPr/>
                    <a:lstStyle/>
                    <a:p>
                      <a:r>
                        <a:rPr lang="fr-FR" sz="2000" dirty="0"/>
                        <a:t>Achat de</a:t>
                      </a:r>
                      <a:r>
                        <a:rPr lang="fr-FR" sz="2000" baseline="0" dirty="0"/>
                        <a:t> marchandises / matières premières (charge)</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sz="2800" dirty="0"/>
                    </a:p>
                  </a:txBody>
                  <a:tcPr/>
                </a:tc>
                <a:extLst>
                  <a:ext uri="{0D108BD9-81ED-4DB2-BD59-A6C34878D82A}">
                    <a16:rowId xmlns:a16="http://schemas.microsoft.com/office/drawing/2014/main" val="3966562314"/>
                  </a:ext>
                </a:extLst>
              </a:tr>
              <a:tr h="360000">
                <a:tc>
                  <a:txBody>
                    <a:bodyPr/>
                    <a:lstStyle/>
                    <a:p>
                      <a:r>
                        <a:rPr lang="fr-FR" sz="2000" dirty="0"/>
                        <a:t>     Trésorerie (baisse actif)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336507146"/>
              </p:ext>
            </p:extLst>
          </p:nvPr>
        </p:nvGraphicFramePr>
        <p:xfrm>
          <a:off x="374073" y="3861261"/>
          <a:ext cx="11319164" cy="1529080"/>
        </p:xfrm>
        <a:graphic>
          <a:graphicData uri="http://schemas.openxmlformats.org/drawingml/2006/table">
            <a:tbl>
              <a:tblPr firstRow="1" bandRow="1">
                <a:tableStyleId>{5940675A-B579-460E-94D1-54222C63F5DA}</a:tableStyleId>
              </a:tblPr>
              <a:tblGrid>
                <a:gridCol w="4087090">
                  <a:extLst>
                    <a:ext uri="{9D8B030D-6E8A-4147-A177-3AD203B41FA5}">
                      <a16:colId xmlns:a16="http://schemas.microsoft.com/office/drawing/2014/main" val="2859949339"/>
                    </a:ext>
                  </a:extLst>
                </a:gridCol>
                <a:gridCol w="831273">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364879">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b="1" dirty="0"/>
                        <a:t>Autre achat / consommation </a:t>
                      </a:r>
                      <a:r>
                        <a:rPr lang="fr-FR" dirty="0"/>
                        <a:t>: </a:t>
                      </a:r>
                    </a:p>
                    <a:p>
                      <a:pPr algn="just"/>
                      <a:r>
                        <a:rPr lang="fr-FR" dirty="0"/>
                        <a:t>L’écriture</a:t>
                      </a:r>
                      <a:r>
                        <a:rPr lang="fr-FR" baseline="0" dirty="0"/>
                        <a:t> est similaire pour tous les autres achats et services consommés (loyer, électricité, assurance, salaires etc…). </a:t>
                      </a:r>
                      <a:endParaRPr lang="fr-FR" dirty="0"/>
                    </a:p>
                  </a:txBody>
                  <a:tcPr>
                    <a:solidFill>
                      <a:schemeClr val="bg1">
                        <a:lumMod val="95000"/>
                      </a:schemeClr>
                    </a:solidFill>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tc vMerge="1">
                  <a:txBody>
                    <a:bodyPr/>
                    <a:lstStyle/>
                    <a:p>
                      <a:pPr algn="ctr"/>
                      <a:endParaRPr lang="fr-FR" dirty="0"/>
                    </a:p>
                  </a:txBody>
                  <a:tcPr/>
                </a:tc>
                <a:extLst>
                  <a:ext uri="{0D108BD9-81ED-4DB2-BD59-A6C34878D82A}">
                    <a16:rowId xmlns:a16="http://schemas.microsoft.com/office/drawing/2014/main" val="650671"/>
                  </a:ext>
                </a:extLst>
              </a:tr>
              <a:tr h="0">
                <a:tc>
                  <a:txBody>
                    <a:bodyPr/>
                    <a:lstStyle/>
                    <a:p>
                      <a:r>
                        <a:rPr lang="fr-FR" sz="2000" dirty="0"/>
                        <a:t>Achat de services (charge)</a:t>
                      </a:r>
                    </a:p>
                  </a:txBody>
                  <a:tcPr/>
                </a:tc>
                <a:tc>
                  <a:txBody>
                    <a:bodyPr/>
                    <a:lstStyle/>
                    <a:p>
                      <a:pPr algn="ctr"/>
                      <a:endParaRPr lang="fr-FR" sz="2000" dirty="0">
                        <a:solidFill>
                          <a:srgbClr val="FF0000"/>
                        </a:solidFill>
                      </a:endParaRPr>
                    </a:p>
                  </a:txBody>
                  <a:tcPr/>
                </a:tc>
                <a:tc>
                  <a:txBody>
                    <a:bodyPr/>
                    <a:lstStyle/>
                    <a:p>
                      <a:pPr algn="ctr"/>
                      <a:endParaRPr lang="fr-FR" sz="2000" dirty="0"/>
                    </a:p>
                  </a:txBody>
                  <a:tcPr/>
                </a:tc>
                <a:tc vMerge="1">
                  <a:txBody>
                    <a:bodyPr/>
                    <a:lstStyle/>
                    <a:p>
                      <a:pPr algn="ctr"/>
                      <a:endParaRPr lang="fr-FR" sz="2800" dirty="0"/>
                    </a:p>
                  </a:txBody>
                  <a:tcPr/>
                </a:tc>
                <a:extLst>
                  <a:ext uri="{0D108BD9-81ED-4DB2-BD59-A6C34878D82A}">
                    <a16:rowId xmlns:a16="http://schemas.microsoft.com/office/drawing/2014/main" val="39665623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     Trésorerie (baisse actif)</a:t>
                      </a:r>
                    </a:p>
                  </a:txBody>
                  <a:tcPr/>
                </a:tc>
                <a:tc>
                  <a:txBody>
                    <a:bodyPr/>
                    <a:lstStyle/>
                    <a:p>
                      <a:pPr algn="ctr"/>
                      <a:endParaRPr lang="fr-FR"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dirty="0">
                        <a:solidFill>
                          <a:schemeClr val="accent4"/>
                        </a:solidFill>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sp>
        <p:nvSpPr>
          <p:cNvPr id="4" name="Titr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Les écritures d’achat (paiement comptant) </a:t>
            </a:r>
          </a:p>
        </p:txBody>
      </p:sp>
      <p:pic>
        <p:nvPicPr>
          <p:cNvPr id="6" name="Image 5"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95708" y="332509"/>
            <a:ext cx="1288471" cy="1224492"/>
          </a:xfrm>
          <a:prstGeom prst="rect">
            <a:avLst/>
          </a:prstGeom>
          <a:noFill/>
          <a:ln>
            <a:noFill/>
          </a:ln>
        </p:spPr>
      </p:pic>
    </p:spTree>
    <p:extLst>
      <p:ext uri="{BB962C8B-B14F-4D97-AF65-F5344CB8AC3E}">
        <p14:creationId xmlns:p14="http://schemas.microsoft.com/office/powerpoint/2010/main" val="737604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Perte de valeur véhicule – 31/12  </a:t>
            </a:r>
          </a:p>
        </p:txBody>
      </p:sp>
      <p:graphicFrame>
        <p:nvGraphicFramePr>
          <p:cNvPr id="3" name="Tableau 2"/>
          <p:cNvGraphicFramePr>
            <a:graphicFrameLocks noGrp="1"/>
          </p:cNvGraphicFramePr>
          <p:nvPr>
            <p:extLst>
              <p:ext uri="{D42A27DB-BD31-4B8C-83A1-F6EECF244321}">
                <p14:modId xmlns:p14="http://schemas.microsoft.com/office/powerpoint/2010/main" val="974880728"/>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sz="24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rgbClr val="C00000"/>
                        </a:solidFill>
                      </a:endParaRP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chemeClr val="accent5">
                            <a:lumMod val="50000"/>
                          </a:schemeClr>
                        </a:solidFill>
                      </a:endParaRPr>
                    </a:p>
                  </a:txBody>
                  <a:tcPr/>
                </a:tc>
                <a:extLst>
                  <a:ext uri="{0D108BD9-81ED-4DB2-BD59-A6C34878D82A}">
                    <a16:rowId xmlns:a16="http://schemas.microsoft.com/office/drawing/2014/main" val="1262906119"/>
                  </a:ext>
                </a:extLst>
              </a:tr>
              <a:tr h="370840">
                <a:tc gridSpan="3">
                  <a:txBody>
                    <a:bodyPr/>
                    <a:lstStyle/>
                    <a:p>
                      <a:pPr algn="ct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47733553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385166390"/>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La camionnette perd 1 de sa valeur</a:t>
            </a:r>
          </a:p>
        </p:txBody>
      </p:sp>
      <p:pic>
        <p:nvPicPr>
          <p:cNvPr id="12" name="Image 11"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510446"/>
            <a:ext cx="1313949" cy="1199328"/>
          </a:xfrm>
          <a:prstGeom prst="rect">
            <a:avLst/>
          </a:prstGeom>
          <a:noFill/>
          <a:ln>
            <a:noFill/>
          </a:ln>
        </p:spPr>
      </p:pic>
    </p:spTree>
    <p:extLst>
      <p:ext uri="{BB962C8B-B14F-4D97-AF65-F5344CB8AC3E}">
        <p14:creationId xmlns:p14="http://schemas.microsoft.com/office/powerpoint/2010/main" val="2492092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Perte de valeur véhicule – 31/12 (corrigé)  </a:t>
            </a:r>
          </a:p>
        </p:txBody>
      </p:sp>
      <p:graphicFrame>
        <p:nvGraphicFramePr>
          <p:cNvPr id="3" name="Tableau 2"/>
          <p:cNvGraphicFramePr>
            <a:graphicFrameLocks noGrp="1"/>
          </p:cNvGraphicFramePr>
          <p:nvPr>
            <p:extLst>
              <p:ext uri="{D42A27DB-BD31-4B8C-83A1-F6EECF244321}">
                <p14:modId xmlns:p14="http://schemas.microsoft.com/office/powerpoint/2010/main" val="1055082407"/>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31/12/3</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r>
                        <a:rPr lang="fr-FR" sz="2400" dirty="0"/>
                        <a:t>Charge d’amortissement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rPr>
                        <a:t> 1</a:t>
                      </a: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r>
                        <a:rPr lang="fr-FR" sz="2400" dirty="0"/>
                        <a:t>       Perte de valeur de l’</a:t>
                      </a:r>
                      <a:r>
                        <a:rPr lang="fr-FR" sz="2400" dirty="0" err="1"/>
                        <a:t>immo</a:t>
                      </a:r>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accent5">
                              <a:lumMod val="50000"/>
                            </a:schemeClr>
                          </a:solidFill>
                        </a:rPr>
                        <a:t>1</a:t>
                      </a:r>
                    </a:p>
                  </a:txBody>
                  <a:tcPr/>
                </a:tc>
                <a:extLst>
                  <a:ext uri="{0D108BD9-81ED-4DB2-BD59-A6C34878D82A}">
                    <a16:rowId xmlns:a16="http://schemas.microsoft.com/office/drawing/2014/main" val="1262906119"/>
                  </a:ext>
                </a:extLst>
              </a:tr>
              <a:tr h="370840">
                <a:tc gridSpan="3">
                  <a:txBody>
                    <a:bodyPr/>
                    <a:lstStyle/>
                    <a:p>
                      <a:pPr algn="ctr"/>
                      <a:r>
                        <a:rPr lang="fr-FR" sz="2400" dirty="0"/>
                        <a:t>Perte de valeur de l’</a:t>
                      </a:r>
                      <a:r>
                        <a:rPr lang="fr-FR" sz="2400" dirty="0" err="1"/>
                        <a:t>immo</a:t>
                      </a: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10630300"/>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045185917"/>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5-1</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La camionnette perd 1 de sa valeur</a:t>
            </a:r>
          </a:p>
        </p:txBody>
      </p:sp>
      <p:pic>
        <p:nvPicPr>
          <p:cNvPr id="12" name="Image 11"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510446"/>
            <a:ext cx="1313949" cy="1199328"/>
          </a:xfrm>
          <a:prstGeom prst="rect">
            <a:avLst/>
          </a:prstGeom>
          <a:noFill/>
          <a:ln>
            <a:noFill/>
          </a:ln>
        </p:spPr>
      </p:pic>
      <p:sp>
        <p:nvSpPr>
          <p:cNvPr id="8" name="Flèche courbée vers la droite 7"/>
          <p:cNvSpPr/>
          <p:nvPr/>
        </p:nvSpPr>
        <p:spPr>
          <a:xfrm rot="18940149">
            <a:off x="6165711" y="2751264"/>
            <a:ext cx="1011658" cy="3010622"/>
          </a:xfrm>
          <a:prstGeom prst="curvedRightArrow">
            <a:avLst>
              <a:gd name="adj1" fmla="val 15234"/>
              <a:gd name="adj2" fmla="val 21781"/>
              <a:gd name="adj3" fmla="val 39917"/>
            </a:avLst>
          </a:prstGeom>
          <a:solidFill>
            <a:srgbClr val="66A5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rot="737747">
            <a:off x="3901186" y="2062073"/>
            <a:ext cx="792458" cy="3251274"/>
          </a:xfrm>
          <a:prstGeom prst="curvedRightArrow">
            <a:avLst>
              <a:gd name="adj1" fmla="val 15234"/>
              <a:gd name="adj2" fmla="val 21781"/>
              <a:gd name="adj3" fmla="val 3991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124373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2990623875"/>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788109718"/>
              </p:ext>
            </p:extLst>
          </p:nvPr>
        </p:nvGraphicFramePr>
        <p:xfrm>
          <a:off x="5434264" y="2312182"/>
          <a:ext cx="6601691" cy="3597394"/>
        </p:xfrm>
        <a:graphic>
          <a:graphicData uri="http://schemas.openxmlformats.org/drawingml/2006/table">
            <a:tbl>
              <a:tblPr firstRow="1" bandRow="1">
                <a:tableStyleId>{5940675A-B579-460E-94D1-54222C63F5DA}</a:tableStyleId>
              </a:tblPr>
              <a:tblGrid>
                <a:gridCol w="1673118">
                  <a:extLst>
                    <a:ext uri="{9D8B030D-6E8A-4147-A177-3AD203B41FA5}">
                      <a16:colId xmlns:a16="http://schemas.microsoft.com/office/drawing/2014/main" val="2677520285"/>
                    </a:ext>
                  </a:extLst>
                </a:gridCol>
                <a:gridCol w="170046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518914">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r>
                        <a:rPr lang="fr-FR" sz="1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5-1</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3-3</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3613905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r>
              <a:rPr lang="fr-FR" sz="2800" dirty="0"/>
              <a:t>On repart sur année 3 avec le bilan fin 1, et un compte de résultat vierge.</a:t>
            </a:r>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2527396304"/>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899690322"/>
              </p:ext>
            </p:extLst>
          </p:nvPr>
        </p:nvGraphicFramePr>
        <p:xfrm>
          <a:off x="5434264" y="2312182"/>
          <a:ext cx="6601691" cy="3596640"/>
        </p:xfrm>
        <a:graphic>
          <a:graphicData uri="http://schemas.openxmlformats.org/drawingml/2006/table">
            <a:tbl>
              <a:tblPr firstRow="1" bandRow="1">
                <a:tableStyleId>{5940675A-B579-460E-94D1-54222C63F5DA}</a:tableStyleId>
              </a:tblPr>
              <a:tblGrid>
                <a:gridCol w="1673118">
                  <a:extLst>
                    <a:ext uri="{9D8B030D-6E8A-4147-A177-3AD203B41FA5}">
                      <a16:colId xmlns:a16="http://schemas.microsoft.com/office/drawing/2014/main" val="2677520285"/>
                    </a:ext>
                  </a:extLst>
                </a:gridCol>
                <a:gridCol w="170046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a:solidFill>
                            <a:schemeClr val="tx1"/>
                          </a:solidFill>
                          <a:latin typeface="+mn-lt"/>
                          <a:ea typeface="+mn-ea"/>
                          <a:cs typeface="+mn-cs"/>
                        </a:rPr>
                        <a:t>Actif</a:t>
                      </a:r>
                      <a:endParaRPr lang="fr-FR" sz="2800" kern="1200" dirty="0">
                        <a:solidFill>
                          <a:schemeClr val="tx1"/>
                        </a:solidFill>
                        <a:latin typeface="+mn-lt"/>
                        <a:ea typeface="+mn-ea"/>
                        <a:cs typeface="+mn-cs"/>
                      </a:endParaRPr>
                    </a:p>
                  </a:txBody>
                  <a:tcPr/>
                </a:tc>
                <a:tc hMerge="1">
                  <a:txBody>
                    <a:bodyPr/>
                    <a:lstStyle/>
                    <a:p>
                      <a:endParaRPr lang="fr-FR" sz="1400" dirty="0"/>
                    </a:p>
                  </a:txBody>
                  <a:tcPr/>
                </a:tc>
                <a:tc gridSpan="2">
                  <a:txBody>
                    <a:bodyPr/>
                    <a:lstStyle/>
                    <a:p>
                      <a:pPr algn="ctr"/>
                      <a:r>
                        <a:rPr lang="fr-FR" sz="2800" kern="1200">
                          <a:solidFill>
                            <a:schemeClr val="tx1"/>
                          </a:solidFill>
                          <a:latin typeface="+mn-lt"/>
                          <a:ea typeface="+mn-ea"/>
                          <a:cs typeface="+mn-cs"/>
                        </a:rPr>
                        <a:t>Passif</a:t>
                      </a:r>
                      <a:endParaRPr lang="fr-FR" sz="2800" kern="1200" dirty="0">
                        <a:solidFill>
                          <a:schemeClr val="tx1"/>
                        </a:solidFill>
                        <a:latin typeface="+mn-lt"/>
                        <a:ea typeface="+mn-ea"/>
                        <a:cs typeface="+mn-cs"/>
                      </a:endParaRP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endParaRPr lang="fr-FR" sz="1800" b="1" dirty="0"/>
                    </a:p>
                  </a:txBody>
                  <a:tcPr/>
                </a:tc>
                <a:tc>
                  <a:txBody>
                    <a:bodyPr/>
                    <a:lstStyle/>
                    <a:p>
                      <a:pPr algn="ctr"/>
                      <a:endParaRPr lang="fr-FR" sz="1800" b="1"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t> </a:t>
                      </a:r>
                      <a:r>
                        <a:rPr lang="fr-FR" sz="1800" b="1"/>
                        <a:t>Capitaux propres</a:t>
                      </a:r>
                      <a:endParaRPr lang="fr-FR" sz="1800" b="1" dirty="0"/>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a:t>Immobilisation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0070C0"/>
                          </a:solidFill>
                        </a:rPr>
                        <a:t>4</a:t>
                      </a:r>
                    </a:p>
                  </a:txBody>
                  <a:tcPr/>
                </a:tc>
                <a:tc>
                  <a:txBody>
                    <a:bodyPr/>
                    <a:lstStyle/>
                    <a:p>
                      <a:r>
                        <a:rPr lang="fr-FR" sz="1400"/>
                        <a:t>     Capital social</a:t>
                      </a:r>
                      <a:endParaRPr lang="fr-FR" sz="1400" dirty="0"/>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a:t>Actif circulant</a:t>
                      </a:r>
                      <a:endParaRPr lang="fr-FR" sz="1800" b="1" dirty="0"/>
                    </a:p>
                  </a:txBody>
                  <a:tcPr/>
                </a:tc>
                <a:tc>
                  <a:txBody>
                    <a:bodyPr/>
                    <a:lstStyle/>
                    <a:p>
                      <a:endParaRPr lang="fr-FR" sz="1400" dirty="0"/>
                    </a:p>
                  </a:txBody>
                  <a:tcPr/>
                </a:tc>
                <a:tc>
                  <a:txBody>
                    <a:bodyPr/>
                    <a:lstStyle/>
                    <a:p>
                      <a:r>
                        <a:rPr lang="fr-FR" sz="1400"/>
                        <a:t>     Réserves</a:t>
                      </a:r>
                      <a:r>
                        <a:rPr lang="fr-FR" sz="1400" baseline="0"/>
                        <a:t> / RAN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0+0</a:t>
                      </a:r>
                    </a:p>
                  </a:txBody>
                  <a:tcPr/>
                </a:tc>
                <a:extLst>
                  <a:ext uri="{0D108BD9-81ED-4DB2-BD59-A6C34878D82A}">
                    <a16:rowId xmlns:a16="http://schemas.microsoft.com/office/drawing/2014/main" val="1762278740"/>
                  </a:ext>
                </a:extLst>
              </a:tr>
              <a:tr h="0">
                <a:tc>
                  <a:txBody>
                    <a:bodyPr/>
                    <a:lstStyle/>
                    <a:p>
                      <a:r>
                        <a:rPr lang="fr-FR" sz="1400"/>
                        <a:t>Stocks</a:t>
                      </a:r>
                      <a:endParaRPr lang="fr-FR" sz="1400" dirty="0"/>
                    </a:p>
                  </a:txBody>
                  <a:tcPr/>
                </a:tc>
                <a:tc>
                  <a:txBody>
                    <a:bodyPr/>
                    <a:lstStyle/>
                    <a:p>
                      <a:endParaRPr lang="fr-FR" sz="1400" dirty="0"/>
                    </a:p>
                  </a:txBody>
                  <a:tcPr/>
                </a:tc>
                <a:tc>
                  <a:txBody>
                    <a:bodyPr/>
                    <a:lstStyle/>
                    <a:p>
                      <a:r>
                        <a:rPr lang="fr-FR" sz="1800" b="1"/>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a:t>Créance</a:t>
                      </a:r>
                      <a:endParaRPr lang="fr-FR" sz="1400" dirty="0"/>
                    </a:p>
                  </a:txBody>
                  <a:tcPr/>
                </a:tc>
                <a:tc>
                  <a:txBody>
                    <a:bodyPr/>
                    <a:lstStyle/>
                    <a:p>
                      <a:endParaRPr lang="fr-FR" sz="1400" dirty="0"/>
                    </a:p>
                  </a:txBody>
                  <a:tcPr/>
                </a:tc>
                <a:tc>
                  <a:txBody>
                    <a:bodyPr/>
                    <a:lstStyle/>
                    <a:p>
                      <a:r>
                        <a:rPr lang="fr-FR" sz="1400" dirty="0"/>
                        <a:t>    Emprunt</a:t>
                      </a:r>
                    </a:p>
                  </a:txBody>
                  <a:tcPr/>
                </a:tc>
                <a:tc>
                  <a:txBody>
                    <a:bodyPr/>
                    <a:lstStyle/>
                    <a:p>
                      <a:pPr algn="ctr"/>
                      <a:r>
                        <a:rPr lang="fr-FR" sz="1800" dirty="0"/>
                        <a:t>0</a:t>
                      </a: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a:t>
                      </a:r>
                    </a:p>
                  </a:txBody>
                  <a:tcPr/>
                </a:tc>
                <a:tc>
                  <a:txBody>
                    <a:bodyPr/>
                    <a:lstStyle/>
                    <a:p>
                      <a:r>
                        <a:rPr lang="fr-FR" sz="1400"/>
                        <a:t>    Dettes fournisseur</a:t>
                      </a:r>
                      <a:endParaRPr lang="fr-FR" sz="1400" dirty="0"/>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a:t>Total</a:t>
                      </a:r>
                      <a:r>
                        <a:rPr lang="fr-FR" sz="1800" b="1" baseline="0"/>
                        <a:t> actif</a:t>
                      </a:r>
                      <a:endParaRPr lang="fr-FR" sz="1800" b="1" dirty="0"/>
                    </a:p>
                  </a:txBody>
                  <a:tcPr/>
                </a:tc>
                <a:tc>
                  <a:txBody>
                    <a:bodyPr/>
                    <a:lstStyle/>
                    <a:p>
                      <a:pPr algn="ctr"/>
                      <a:r>
                        <a:rPr lang="fr-FR" sz="1800" b="1" dirty="0">
                          <a:solidFill>
                            <a:schemeClr val="tx1"/>
                          </a:solidFill>
                        </a:rPr>
                        <a:t>4</a:t>
                      </a:r>
                    </a:p>
                  </a:txBody>
                  <a:tcPr/>
                </a:tc>
                <a:tc>
                  <a:txBody>
                    <a:bodyPr/>
                    <a:lstStyle/>
                    <a:p>
                      <a:r>
                        <a:rPr lang="fr-FR" sz="1800" b="1" dirty="0"/>
                        <a:t>Total</a:t>
                      </a:r>
                      <a:r>
                        <a:rPr lang="fr-FR" sz="1800" b="1" baseline="0" dirty="0"/>
                        <a:t> Passif</a:t>
                      </a:r>
                      <a:endParaRPr lang="fr-FR" sz="1800" b="1" dirty="0"/>
                    </a:p>
                  </a:txBody>
                  <a:tcPr/>
                </a:tc>
                <a:tc>
                  <a:txBody>
                    <a:bodyPr/>
                    <a:lstStyle/>
                    <a:p>
                      <a:pPr algn="ctr"/>
                      <a:r>
                        <a:rPr lang="fr-FR" sz="1800" b="1" dirty="0"/>
                        <a:t>4</a:t>
                      </a:r>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1016074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année 3</a:t>
            </a:r>
          </a:p>
        </p:txBody>
      </p:sp>
      <p:graphicFrame>
        <p:nvGraphicFramePr>
          <p:cNvPr id="3" name="Tableau 2"/>
          <p:cNvGraphicFramePr>
            <a:graphicFrameLocks noGrp="1"/>
          </p:cNvGraphicFramePr>
          <p:nvPr>
            <p:extLst>
              <p:ext uri="{D42A27DB-BD31-4B8C-83A1-F6EECF244321}">
                <p14:modId xmlns:p14="http://schemas.microsoft.com/office/powerpoint/2010/main" val="4126766577"/>
              </p:ext>
            </p:extLst>
          </p:nvPr>
        </p:nvGraphicFramePr>
        <p:xfrm>
          <a:off x="342901" y="1488848"/>
          <a:ext cx="11638142" cy="373132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8">
                  <a:txBody>
                    <a:bodyPr/>
                    <a:lstStyle/>
                    <a:p>
                      <a:r>
                        <a:rPr lang="fr-FR" dirty="0"/>
                        <a:t>Quel(s) critère(s) caractérise(nt)</a:t>
                      </a:r>
                      <a:r>
                        <a:rPr lang="fr-FR" baseline="0" dirty="0"/>
                        <a:t> une immobilisation </a:t>
                      </a:r>
                      <a:r>
                        <a:rPr lang="fr-FR" dirty="0"/>
                        <a:t>(cochez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Propriétaire</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Détention + 1 an</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Avantage éco. Futurs</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Plus de 500 €</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8">
                  <a:txBody>
                    <a:bodyPr/>
                    <a:lstStyle/>
                    <a:p>
                      <a:r>
                        <a:rPr lang="fr-FR" dirty="0"/>
                        <a:t>Quelle est la valeur de la camionnette fin d’année 3</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8">
                  <a:txBody>
                    <a:bodyPr/>
                    <a:lstStyle/>
                    <a:p>
                      <a:r>
                        <a:rPr lang="fr-FR" dirty="0"/>
                        <a:t>……………………………..€</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8">
                  <a:txBody>
                    <a:bodyPr/>
                    <a:lstStyle/>
                    <a:p>
                      <a:r>
                        <a:rPr lang="fr-FR" dirty="0"/>
                        <a:t>Quels sont</a:t>
                      </a:r>
                      <a:r>
                        <a:rPr lang="fr-FR" baseline="0" dirty="0"/>
                        <a:t> les postes comptables impactés lors de l’amortissement de l’emprunt</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Actif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8">
                  <a:txBody>
                    <a:bodyPr/>
                    <a:lstStyle/>
                    <a:p>
                      <a:r>
                        <a:rPr lang="fr-FR" dirty="0"/>
                        <a:t>Quelle est le montant de la dette bancaire restant à rembourser fin d’année 3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8">
                  <a:txBody>
                    <a:bodyPr/>
                    <a:lstStyle/>
                    <a:p>
                      <a:r>
                        <a:rPr lang="fr-FR" dirty="0"/>
                        <a:t>Comment s’appelle l’argent reçu de la part des actionnaires ?</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8">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2051232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année 3</a:t>
            </a:r>
          </a:p>
        </p:txBody>
      </p:sp>
      <p:graphicFrame>
        <p:nvGraphicFramePr>
          <p:cNvPr id="3" name="Tableau 2"/>
          <p:cNvGraphicFramePr>
            <a:graphicFrameLocks noGrp="1"/>
          </p:cNvGraphicFramePr>
          <p:nvPr>
            <p:extLst>
              <p:ext uri="{D42A27DB-BD31-4B8C-83A1-F6EECF244321}">
                <p14:modId xmlns:p14="http://schemas.microsoft.com/office/powerpoint/2010/main" val="2751314409"/>
              </p:ext>
            </p:extLst>
          </p:nvPr>
        </p:nvGraphicFramePr>
        <p:xfrm>
          <a:off x="342901" y="1488848"/>
          <a:ext cx="11638142" cy="373132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8">
                  <a:txBody>
                    <a:bodyPr/>
                    <a:lstStyle/>
                    <a:p>
                      <a:r>
                        <a:rPr lang="fr-FR" dirty="0"/>
                        <a:t>Quel(s) critère(s) caractérise(nt)</a:t>
                      </a:r>
                      <a:r>
                        <a:rPr lang="fr-FR" baseline="0" dirty="0"/>
                        <a:t> une immobilisation </a:t>
                      </a:r>
                      <a:r>
                        <a:rPr lang="fr-FR" dirty="0"/>
                        <a:t>(cochez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Propriétaire</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Détention + 1 an</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Avantage éco. Futurs</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Plus de 500 €</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8">
                  <a:txBody>
                    <a:bodyPr/>
                    <a:lstStyle/>
                    <a:p>
                      <a:r>
                        <a:rPr lang="fr-FR" dirty="0"/>
                        <a:t>Quelle est la valeur de la camionnette fin d’année 3</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8">
                  <a:txBody>
                    <a:bodyPr/>
                    <a:lstStyle/>
                    <a:p>
                      <a:r>
                        <a:rPr lang="fr-FR" dirty="0"/>
                        <a:t>4</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8">
                  <a:txBody>
                    <a:bodyPr/>
                    <a:lstStyle/>
                    <a:p>
                      <a:r>
                        <a:rPr lang="fr-FR" dirty="0"/>
                        <a:t>Quels sont</a:t>
                      </a:r>
                      <a:r>
                        <a:rPr lang="fr-FR" baseline="0" dirty="0"/>
                        <a:t> les postes comptables impactés lors de l’amortissement de l’emprunt</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Actif (baisse </a:t>
                      </a:r>
                      <a:r>
                        <a:rPr lang="fr-FR" dirty="0" err="1"/>
                        <a:t>vl</a:t>
                      </a:r>
                      <a:r>
                        <a:rPr lang="fr-FR" dirty="0"/>
                        <a:t> </a:t>
                      </a:r>
                      <a:r>
                        <a:rPr lang="fr-FR" dirty="0" err="1"/>
                        <a:t>immmo</a:t>
                      </a:r>
                      <a:r>
                        <a:rPr lang="fr-FR" dirty="0"/>
                        <a: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8">
                  <a:txBody>
                    <a:bodyPr/>
                    <a:lstStyle/>
                    <a:p>
                      <a:r>
                        <a:rPr lang="fr-FR" dirty="0"/>
                        <a:t>Quelle est le montant de la dette bancaire restant à rembourser fin d’année 3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0</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8">
                  <a:txBody>
                    <a:bodyPr/>
                    <a:lstStyle/>
                    <a:p>
                      <a:r>
                        <a:rPr lang="fr-FR" dirty="0"/>
                        <a:t>Comment s’appelle l’argent reçu de la part des actionnaires ?</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8">
                  <a:txBody>
                    <a:bodyPr/>
                    <a:lstStyle/>
                    <a:p>
                      <a:r>
                        <a:rPr lang="fr-FR" dirty="0"/>
                        <a:t>Capital</a:t>
                      </a:r>
                      <a:r>
                        <a:rPr lang="fr-FR" baseline="0" dirty="0"/>
                        <a:t> social</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1999567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0209"/>
            <a:ext cx="10515600" cy="4817226"/>
          </a:xfrm>
        </p:spPr>
        <p:txBody>
          <a:bodyPr>
            <a:normAutofit fontScale="90000"/>
          </a:bodyPr>
          <a:lstStyle/>
          <a:p>
            <a:r>
              <a:rPr lang="fr-FR" dirty="0"/>
              <a:t>Année 4 : Les dettes fournisseurs</a:t>
            </a:r>
            <a:br>
              <a:rPr lang="fr-FR" dirty="0"/>
            </a:br>
            <a:r>
              <a:rPr lang="fr-FR" sz="3100" dirty="0"/>
              <a:t>Permet d’acquérir les biens immédiatement et en différer le paiement</a:t>
            </a: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181288167"/>
              </p:ext>
            </p:extLst>
          </p:nvPr>
        </p:nvGraphicFramePr>
        <p:xfrm>
          <a:off x="374073" y="1524000"/>
          <a:ext cx="11319164" cy="2286000"/>
        </p:xfrm>
        <a:graphic>
          <a:graphicData uri="http://schemas.openxmlformats.org/drawingml/2006/table">
            <a:tbl>
              <a:tblPr firstRow="1" bandRow="1">
                <a:tableStyleId>{5940675A-B579-460E-94D1-54222C63F5DA}</a:tableStyleId>
              </a:tblPr>
              <a:tblGrid>
                <a:gridCol w="4087090">
                  <a:extLst>
                    <a:ext uri="{9D8B030D-6E8A-4147-A177-3AD203B41FA5}">
                      <a16:colId xmlns:a16="http://schemas.microsoft.com/office/drawing/2014/main" val="2859949339"/>
                    </a:ext>
                  </a:extLst>
                </a:gridCol>
                <a:gridCol w="831273">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473321">
                <a:tc gridSpan="3">
                  <a:txBody>
                    <a:bodyPr/>
                    <a:lstStyle/>
                    <a:p>
                      <a:pPr algn="ctr"/>
                      <a:endParaRPr lang="fr-FR" sz="20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A date d’achat</a:t>
                      </a:r>
                      <a:r>
                        <a:rPr lang="fr-FR" sz="2400" b="0" dirty="0"/>
                        <a:t>.</a:t>
                      </a:r>
                      <a:r>
                        <a:rPr lang="fr-FR" sz="2400" b="0" baseline="0" dirty="0"/>
                        <a:t> </a:t>
                      </a:r>
                    </a:p>
                    <a:p>
                      <a:pPr algn="just"/>
                      <a:r>
                        <a:rPr lang="fr-FR" sz="2400" b="0" baseline="0" dirty="0"/>
                        <a:t>Les marchandises entrent dans le patrimoine (au débit). L’entreprise s’appauvrit à cette date car l’entreprise est engagée juridiquement à payer. </a:t>
                      </a:r>
                    </a:p>
                    <a:p>
                      <a:pPr algn="just"/>
                      <a:r>
                        <a:rPr lang="fr-FR" sz="2400" b="0" baseline="0" dirty="0"/>
                        <a:t>Au crédit : Dette vis-à-vis du fournisseur.</a:t>
                      </a:r>
                    </a:p>
                  </a:txBody>
                  <a:tcPr>
                    <a:solidFill>
                      <a:schemeClr val="bg1">
                        <a:lumMod val="95000"/>
                      </a:schemeClr>
                    </a:solidFill>
                  </a:tcPr>
                </a:tc>
                <a:extLst>
                  <a:ext uri="{0D108BD9-81ED-4DB2-BD59-A6C34878D82A}">
                    <a16:rowId xmlns:a16="http://schemas.microsoft.com/office/drawing/2014/main" val="4067193553"/>
                  </a:ext>
                </a:extLst>
              </a:tr>
              <a:tr h="479895">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tc>
                <a:tc vMerge="1">
                  <a:txBody>
                    <a:bodyPr/>
                    <a:lstStyle/>
                    <a:p>
                      <a:pPr algn="ctr"/>
                      <a:endParaRPr lang="fr-FR" dirty="0"/>
                    </a:p>
                  </a:txBody>
                  <a:tcPr/>
                </a:tc>
                <a:extLst>
                  <a:ext uri="{0D108BD9-81ED-4DB2-BD59-A6C34878D82A}">
                    <a16:rowId xmlns:a16="http://schemas.microsoft.com/office/drawing/2014/main" val="650671"/>
                  </a:ext>
                </a:extLst>
              </a:tr>
              <a:tr h="512764">
                <a:tc>
                  <a:txBody>
                    <a:bodyPr/>
                    <a:lstStyle/>
                    <a:p>
                      <a:r>
                        <a:rPr lang="fr-FR" sz="2400" dirty="0"/>
                        <a:t>Achat de … (charge)</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tc vMerge="1">
                  <a:txBody>
                    <a:bodyPr/>
                    <a:lstStyle/>
                    <a:p>
                      <a:pPr algn="ctr"/>
                      <a:endParaRPr lang="fr-FR" sz="2800" dirty="0"/>
                    </a:p>
                  </a:txBody>
                  <a:tcPr/>
                </a:tc>
                <a:extLst>
                  <a:ext uri="{0D108BD9-81ED-4DB2-BD59-A6C34878D82A}">
                    <a16:rowId xmlns:a16="http://schemas.microsoft.com/office/drawing/2014/main" val="3966562314"/>
                  </a:ext>
                </a:extLst>
              </a:tr>
              <a:tr h="512764">
                <a:tc>
                  <a:txBody>
                    <a:bodyPr/>
                    <a:lstStyle/>
                    <a:p>
                      <a:r>
                        <a:rPr lang="fr-FR" sz="2400" dirty="0"/>
                        <a:t>     Dette</a:t>
                      </a:r>
                      <a:r>
                        <a:rPr lang="fr-FR" sz="2400" baseline="0" dirty="0"/>
                        <a:t> f</a:t>
                      </a:r>
                      <a:r>
                        <a:rPr lang="fr-FR" sz="2400" dirty="0"/>
                        <a:t>ournisseur (passif)</a:t>
                      </a:r>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707819767"/>
              </p:ext>
            </p:extLst>
          </p:nvPr>
        </p:nvGraphicFramePr>
        <p:xfrm>
          <a:off x="374073" y="4293524"/>
          <a:ext cx="11319164" cy="1798320"/>
        </p:xfrm>
        <a:graphic>
          <a:graphicData uri="http://schemas.openxmlformats.org/drawingml/2006/table">
            <a:tbl>
              <a:tblPr firstRow="1" bandRow="1">
                <a:tableStyleId>{5940675A-B579-460E-94D1-54222C63F5DA}</a:tableStyleId>
              </a:tblPr>
              <a:tblGrid>
                <a:gridCol w="4544291">
                  <a:extLst>
                    <a:ext uri="{9D8B030D-6E8A-4147-A177-3AD203B41FA5}">
                      <a16:colId xmlns:a16="http://schemas.microsoft.com/office/drawing/2014/main" val="2859949339"/>
                    </a:ext>
                  </a:extLst>
                </a:gridCol>
                <a:gridCol w="1066800">
                  <a:extLst>
                    <a:ext uri="{9D8B030D-6E8A-4147-A177-3AD203B41FA5}">
                      <a16:colId xmlns:a16="http://schemas.microsoft.com/office/drawing/2014/main" val="2509306587"/>
                    </a:ext>
                  </a:extLst>
                </a:gridCol>
                <a:gridCol w="969818">
                  <a:extLst>
                    <a:ext uri="{9D8B030D-6E8A-4147-A177-3AD203B41FA5}">
                      <a16:colId xmlns:a16="http://schemas.microsoft.com/office/drawing/2014/main" val="449980353"/>
                    </a:ext>
                  </a:extLst>
                </a:gridCol>
                <a:gridCol w="4738255">
                  <a:extLst>
                    <a:ext uri="{9D8B030D-6E8A-4147-A177-3AD203B41FA5}">
                      <a16:colId xmlns:a16="http://schemas.microsoft.com/office/drawing/2014/main" val="2926787851"/>
                    </a:ext>
                  </a:extLst>
                </a:gridCol>
              </a:tblGrid>
              <a:tr h="422126">
                <a:tc gridSpan="3">
                  <a:txBody>
                    <a:bodyPr/>
                    <a:lstStyle/>
                    <a:p>
                      <a:pPr algn="ctr"/>
                      <a:endParaRPr lang="fr-FR" sz="20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A date de règlement</a:t>
                      </a:r>
                      <a:r>
                        <a:rPr lang="fr-FR" sz="2400" dirty="0"/>
                        <a:t>: </a:t>
                      </a:r>
                    </a:p>
                    <a:p>
                      <a:pPr algn="just"/>
                      <a:endParaRPr lang="fr-FR" sz="1600" dirty="0"/>
                    </a:p>
                    <a:p>
                      <a:pPr algn="just"/>
                      <a:r>
                        <a:rPr lang="fr-FR" sz="2400" dirty="0"/>
                        <a:t>L’argent sort du patrimoine (au crédit).</a:t>
                      </a:r>
                      <a:r>
                        <a:rPr lang="fr-FR" sz="2400" baseline="0" dirty="0"/>
                        <a:t> Il permet d’éteindre la dette (dette fournisseur au débit).</a:t>
                      </a:r>
                      <a:endParaRPr lang="fr-FR" sz="2400" dirty="0"/>
                    </a:p>
                  </a:txBody>
                  <a:tcPr>
                    <a:solidFill>
                      <a:schemeClr val="bg1">
                        <a:lumMod val="95000"/>
                      </a:schemeClr>
                    </a:solidFill>
                  </a:tcPr>
                </a:tc>
                <a:extLst>
                  <a:ext uri="{0D108BD9-81ED-4DB2-BD59-A6C34878D82A}">
                    <a16:rowId xmlns:a16="http://schemas.microsoft.com/office/drawing/2014/main" val="4067193553"/>
                  </a:ext>
                </a:extLst>
              </a:tr>
              <a:tr h="427989">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tc>
                <a:tc vMerge="1">
                  <a:txBody>
                    <a:bodyPr/>
                    <a:lstStyle/>
                    <a:p>
                      <a:pPr algn="ctr"/>
                      <a:endParaRPr lang="fr-FR" dirty="0"/>
                    </a:p>
                  </a:txBody>
                  <a:tcPr/>
                </a:tc>
                <a:extLst>
                  <a:ext uri="{0D108BD9-81ED-4DB2-BD59-A6C34878D82A}">
                    <a16:rowId xmlns:a16="http://schemas.microsoft.com/office/drawing/2014/main" val="650671"/>
                  </a:ext>
                </a:extLst>
              </a:tr>
              <a:tr h="427202">
                <a:tc>
                  <a:txBody>
                    <a:bodyPr/>
                    <a:lstStyle/>
                    <a:p>
                      <a:r>
                        <a:rPr lang="fr-FR" sz="2400" dirty="0"/>
                        <a:t>Dette</a:t>
                      </a:r>
                      <a:r>
                        <a:rPr lang="fr-FR" sz="2400" baseline="0" dirty="0"/>
                        <a:t> f</a:t>
                      </a:r>
                      <a:r>
                        <a:rPr lang="fr-FR" sz="2400" dirty="0"/>
                        <a:t>ournisseur (baisse passif)</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tc vMerge="1">
                  <a:txBody>
                    <a:bodyPr/>
                    <a:lstStyle/>
                    <a:p>
                      <a:pPr algn="ctr"/>
                      <a:endParaRPr lang="fr-FR" sz="2800" dirty="0"/>
                    </a:p>
                  </a:txBody>
                  <a:tcPr/>
                </a:tc>
                <a:extLst>
                  <a:ext uri="{0D108BD9-81ED-4DB2-BD59-A6C34878D82A}">
                    <a16:rowId xmlns:a16="http://schemas.microsoft.com/office/drawing/2014/main" val="3966562314"/>
                  </a:ext>
                </a:extLst>
              </a:tr>
              <a:tr h="457303">
                <a:tc>
                  <a:txBody>
                    <a:bodyPr/>
                    <a:lstStyle/>
                    <a:p>
                      <a:r>
                        <a:rPr lang="fr-FR" sz="2400" dirty="0"/>
                        <a:t>    </a:t>
                      </a:r>
                      <a:r>
                        <a:rPr lang="fr-FR" sz="2400" baseline="0" dirty="0"/>
                        <a:t> Trésorerie (baisse actif)</a:t>
                      </a:r>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1332" y="0"/>
            <a:ext cx="1660668" cy="1689300"/>
          </a:xfrm>
          <a:prstGeom prst="rect">
            <a:avLst/>
          </a:prstGeom>
        </p:spPr>
      </p:pic>
    </p:spTree>
    <p:extLst>
      <p:ext uri="{BB962C8B-B14F-4D97-AF65-F5344CB8AC3E}">
        <p14:creationId xmlns:p14="http://schemas.microsoft.com/office/powerpoint/2010/main" val="3784350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4587"/>
            <a:ext cx="10515600" cy="4817226"/>
          </a:xfrm>
        </p:spPr>
        <p:txBody>
          <a:bodyPr>
            <a:normAutofit fontScale="90000"/>
          </a:bodyPr>
          <a:lstStyle/>
          <a:p>
            <a:r>
              <a:rPr lang="fr-FR" dirty="0"/>
              <a:t>Année 4 : Les créances clients</a:t>
            </a:r>
            <a:br>
              <a:rPr lang="fr-FR" dirty="0"/>
            </a:br>
            <a:r>
              <a:rPr lang="fr-FR" sz="3100" dirty="0"/>
              <a:t>Vente avec paiement différé. La créance est définie comme une somme ou service dû par un tiers à l’entreprise.</a:t>
            </a: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520842295"/>
              </p:ext>
            </p:extLst>
          </p:nvPr>
        </p:nvGraphicFramePr>
        <p:xfrm>
          <a:off x="374073" y="1523539"/>
          <a:ext cx="11319164" cy="2286000"/>
        </p:xfrm>
        <a:graphic>
          <a:graphicData uri="http://schemas.openxmlformats.org/drawingml/2006/table">
            <a:tbl>
              <a:tblPr firstRow="1" bandRow="1">
                <a:tableStyleId>{5940675A-B579-460E-94D1-54222C63F5DA}</a:tableStyleId>
              </a:tblPr>
              <a:tblGrid>
                <a:gridCol w="3311236">
                  <a:extLst>
                    <a:ext uri="{9D8B030D-6E8A-4147-A177-3AD203B41FA5}">
                      <a16:colId xmlns:a16="http://schemas.microsoft.com/office/drawing/2014/main" val="2859949339"/>
                    </a:ext>
                  </a:extLst>
                </a:gridCol>
                <a:gridCol w="914400">
                  <a:extLst>
                    <a:ext uri="{9D8B030D-6E8A-4147-A177-3AD203B41FA5}">
                      <a16:colId xmlns:a16="http://schemas.microsoft.com/office/drawing/2014/main" val="2509306587"/>
                    </a:ext>
                  </a:extLst>
                </a:gridCol>
                <a:gridCol w="831273">
                  <a:extLst>
                    <a:ext uri="{9D8B030D-6E8A-4147-A177-3AD203B41FA5}">
                      <a16:colId xmlns:a16="http://schemas.microsoft.com/office/drawing/2014/main" val="449980353"/>
                    </a:ext>
                  </a:extLst>
                </a:gridCol>
                <a:gridCol w="6262255">
                  <a:extLst>
                    <a:ext uri="{9D8B030D-6E8A-4147-A177-3AD203B41FA5}">
                      <a16:colId xmlns:a16="http://schemas.microsoft.com/office/drawing/2014/main" val="2926787851"/>
                    </a:ext>
                  </a:extLst>
                </a:gridCol>
              </a:tblGrid>
              <a:tr h="475820">
                <a:tc gridSpan="3">
                  <a:txBody>
                    <a:bodyPr/>
                    <a:lstStyle/>
                    <a:p>
                      <a:pPr algn="ctr"/>
                      <a:endParaRPr lang="fr-FR" sz="20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A date d’achat</a:t>
                      </a:r>
                      <a:r>
                        <a:rPr lang="fr-FR" sz="2400" b="0" dirty="0"/>
                        <a:t>.</a:t>
                      </a:r>
                      <a:r>
                        <a:rPr lang="fr-FR" sz="2400" b="0" baseline="0" dirty="0"/>
                        <a:t> </a:t>
                      </a:r>
                    </a:p>
                    <a:p>
                      <a:pPr algn="just"/>
                      <a:r>
                        <a:rPr lang="fr-FR" sz="2400" b="0" baseline="0" dirty="0"/>
                        <a:t>Les marchandises sortent du patrimoine (au crédit). L’entreprise s’enrichit à cette date car le client est engagé juridiquement à payer. </a:t>
                      </a:r>
                    </a:p>
                    <a:p>
                      <a:pPr algn="just"/>
                      <a:r>
                        <a:rPr lang="fr-FR" sz="2400" b="0" baseline="0" dirty="0"/>
                        <a:t>Au débit : l’entreprise possède une créance (le client doit de l’argent).</a:t>
                      </a:r>
                    </a:p>
                  </a:txBody>
                  <a:tcPr>
                    <a:solidFill>
                      <a:schemeClr val="bg1">
                        <a:lumMod val="95000"/>
                      </a:schemeClr>
                    </a:solidFill>
                  </a:tcPr>
                </a:tc>
                <a:extLst>
                  <a:ext uri="{0D108BD9-81ED-4DB2-BD59-A6C34878D82A}">
                    <a16:rowId xmlns:a16="http://schemas.microsoft.com/office/drawing/2014/main" val="4067193553"/>
                  </a:ext>
                </a:extLst>
              </a:tr>
              <a:tr h="482429">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tc>
                <a:tc vMerge="1">
                  <a:txBody>
                    <a:bodyPr/>
                    <a:lstStyle/>
                    <a:p>
                      <a:pPr algn="ctr"/>
                      <a:endParaRPr lang="fr-FR" dirty="0"/>
                    </a:p>
                  </a:txBody>
                  <a:tcPr/>
                </a:tc>
                <a:extLst>
                  <a:ext uri="{0D108BD9-81ED-4DB2-BD59-A6C34878D82A}">
                    <a16:rowId xmlns:a16="http://schemas.microsoft.com/office/drawing/2014/main" val="650671"/>
                  </a:ext>
                </a:extLst>
              </a:tr>
              <a:tr h="515472">
                <a:tc>
                  <a:txBody>
                    <a:bodyPr/>
                    <a:lstStyle/>
                    <a:p>
                      <a:r>
                        <a:rPr lang="fr-FR" sz="2400" dirty="0"/>
                        <a:t>Créance client (actif)</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tc vMerge="1">
                  <a:txBody>
                    <a:bodyPr/>
                    <a:lstStyle/>
                    <a:p>
                      <a:pPr algn="ctr"/>
                      <a:endParaRPr lang="fr-FR" sz="2800" dirty="0"/>
                    </a:p>
                  </a:txBody>
                  <a:tcPr/>
                </a:tc>
                <a:extLst>
                  <a:ext uri="{0D108BD9-81ED-4DB2-BD59-A6C34878D82A}">
                    <a16:rowId xmlns:a16="http://schemas.microsoft.com/office/drawing/2014/main" val="3966562314"/>
                  </a:ext>
                </a:extLst>
              </a:tr>
              <a:tr h="515472">
                <a:tc>
                  <a:txBody>
                    <a:bodyPr/>
                    <a:lstStyle/>
                    <a:p>
                      <a:r>
                        <a:rPr lang="fr-FR" sz="2400" dirty="0"/>
                        <a:t>     Vente de … (produit)</a:t>
                      </a:r>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51759831"/>
              </p:ext>
            </p:extLst>
          </p:nvPr>
        </p:nvGraphicFramePr>
        <p:xfrm>
          <a:off x="374073" y="4305514"/>
          <a:ext cx="11319164" cy="2150155"/>
        </p:xfrm>
        <a:graphic>
          <a:graphicData uri="http://schemas.openxmlformats.org/drawingml/2006/table">
            <a:tbl>
              <a:tblPr firstRow="1" bandRow="1">
                <a:tableStyleId>{5940675A-B579-460E-94D1-54222C63F5DA}</a:tableStyleId>
              </a:tblPr>
              <a:tblGrid>
                <a:gridCol w="4087090">
                  <a:extLst>
                    <a:ext uri="{9D8B030D-6E8A-4147-A177-3AD203B41FA5}">
                      <a16:colId xmlns:a16="http://schemas.microsoft.com/office/drawing/2014/main" val="2859949339"/>
                    </a:ext>
                  </a:extLst>
                </a:gridCol>
                <a:gridCol w="831273">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514323">
                <a:tc gridSpan="3">
                  <a:txBody>
                    <a:bodyPr/>
                    <a:lstStyle/>
                    <a:p>
                      <a:pPr algn="ctr"/>
                      <a:endParaRPr lang="fr-FR" sz="20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A date de règlement</a:t>
                      </a:r>
                      <a:r>
                        <a:rPr lang="fr-FR" sz="2400" dirty="0"/>
                        <a:t>: </a:t>
                      </a:r>
                    </a:p>
                    <a:p>
                      <a:pPr algn="just"/>
                      <a:endParaRPr lang="fr-FR" sz="2400" dirty="0"/>
                    </a:p>
                    <a:p>
                      <a:pPr algn="just"/>
                      <a:r>
                        <a:rPr lang="fr-FR" sz="2400" dirty="0"/>
                        <a:t>L’argent entre dans le patrimoine (crédit).</a:t>
                      </a:r>
                      <a:r>
                        <a:rPr lang="fr-FR" sz="2400" baseline="0" dirty="0"/>
                        <a:t> Il permet d’éteindre la créance : le client paie ce qu’il devait.</a:t>
                      </a:r>
                      <a:endParaRPr lang="fr-FR" sz="2400" dirty="0"/>
                    </a:p>
                  </a:txBody>
                  <a:tcPr>
                    <a:solidFill>
                      <a:schemeClr val="bg1">
                        <a:lumMod val="95000"/>
                      </a:schemeClr>
                    </a:solidFill>
                  </a:tcPr>
                </a:tc>
                <a:extLst>
                  <a:ext uri="{0D108BD9-81ED-4DB2-BD59-A6C34878D82A}">
                    <a16:rowId xmlns:a16="http://schemas.microsoft.com/office/drawing/2014/main" val="4067193553"/>
                  </a:ext>
                </a:extLst>
              </a:tr>
              <a:tr h="521466">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tc>
                <a:tc vMerge="1">
                  <a:txBody>
                    <a:bodyPr/>
                    <a:lstStyle/>
                    <a:p>
                      <a:pPr algn="ctr"/>
                      <a:endParaRPr lang="fr-FR" dirty="0"/>
                    </a:p>
                  </a:txBody>
                  <a:tcPr/>
                </a:tc>
                <a:extLst>
                  <a:ext uri="{0D108BD9-81ED-4DB2-BD59-A6C34878D82A}">
                    <a16:rowId xmlns:a16="http://schemas.microsoft.com/office/drawing/2014/main" val="650671"/>
                  </a:ext>
                </a:extLst>
              </a:tr>
              <a:tr h="557183">
                <a:tc>
                  <a:txBody>
                    <a:bodyPr/>
                    <a:lstStyle/>
                    <a:p>
                      <a:r>
                        <a:rPr lang="fr-FR" sz="2400" dirty="0"/>
                        <a:t>Trésorerie (</a:t>
                      </a:r>
                      <a:r>
                        <a:rPr lang="fr-FR" sz="2400" dirty="0" err="1"/>
                        <a:t>augm</a:t>
                      </a:r>
                      <a:r>
                        <a:rPr lang="fr-FR" sz="2400" dirty="0"/>
                        <a:t>. actif)</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tc vMerge="1">
                  <a:txBody>
                    <a:bodyPr/>
                    <a:lstStyle/>
                    <a:p>
                      <a:pPr algn="ctr"/>
                      <a:endParaRPr lang="fr-FR" sz="2800" dirty="0"/>
                    </a:p>
                  </a:txBody>
                  <a:tcPr/>
                </a:tc>
                <a:extLst>
                  <a:ext uri="{0D108BD9-81ED-4DB2-BD59-A6C34878D82A}">
                    <a16:rowId xmlns:a16="http://schemas.microsoft.com/office/drawing/2014/main" val="3966562314"/>
                  </a:ext>
                </a:extLst>
              </a:tr>
              <a:tr h="557183">
                <a:tc>
                  <a:txBody>
                    <a:bodyPr/>
                    <a:lstStyle/>
                    <a:p>
                      <a:r>
                        <a:rPr lang="fr-FR" sz="2400" dirty="0"/>
                        <a:t>    </a:t>
                      </a:r>
                      <a:r>
                        <a:rPr lang="fr-FR" sz="2400" baseline="0" dirty="0"/>
                        <a:t> Créance client (baisse actif)</a:t>
                      </a:r>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15600" y="109683"/>
            <a:ext cx="1509154" cy="1512311"/>
          </a:xfrm>
          <a:prstGeom prst="rect">
            <a:avLst/>
          </a:prstGeom>
        </p:spPr>
      </p:pic>
    </p:spTree>
    <p:extLst>
      <p:ext uri="{BB962C8B-B14F-4D97-AF65-F5344CB8AC3E}">
        <p14:creationId xmlns:p14="http://schemas.microsoft.com/office/powerpoint/2010/main" val="2708729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des choux - 01/01/4 </a:t>
            </a:r>
          </a:p>
        </p:txBody>
      </p:sp>
      <p:graphicFrame>
        <p:nvGraphicFramePr>
          <p:cNvPr id="3" name="Tableau 2"/>
          <p:cNvGraphicFramePr>
            <a:graphicFrameLocks noGrp="1"/>
          </p:cNvGraphicFramePr>
          <p:nvPr>
            <p:extLst>
              <p:ext uri="{D42A27DB-BD31-4B8C-83A1-F6EECF244321}">
                <p14:modId xmlns:p14="http://schemas.microsoft.com/office/powerpoint/2010/main" val="2716677220"/>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solidFill>
                          <a:schemeClr val="bg1">
                            <a:lumMod val="65000"/>
                          </a:schemeClr>
                        </a:solidFill>
                      </a:endParaRPr>
                    </a:p>
                  </a:txBody>
                  <a:tcPr/>
                </a:tc>
                <a:tc>
                  <a:txBody>
                    <a:bodyPr/>
                    <a:lstStyle/>
                    <a:p>
                      <a:pPr algn="ctr"/>
                      <a:endParaRPr lang="fr-FR" sz="2800" dirty="0">
                        <a:solidFill>
                          <a:schemeClr val="bg1">
                            <a:lumMod val="65000"/>
                          </a:schemeClr>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804573708"/>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949203696"/>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b="1" dirty="0">
                        <a:solidFill>
                          <a:srgbClr val="7030A0"/>
                        </a:solidFill>
                      </a:endParaRP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a:t>
                      </a:r>
                    </a:p>
                  </a:txBody>
                  <a:tcPr/>
                </a:tc>
                <a:tc>
                  <a:txBody>
                    <a:bodyPr/>
                    <a:lstStyle/>
                    <a:p>
                      <a:r>
                        <a:rPr lang="fr-FR" sz="1400" dirty="0"/>
                        <a:t>    Dettes fournisseur</a:t>
                      </a:r>
                    </a:p>
                  </a:txBody>
                  <a:tcPr/>
                </a:tc>
                <a:tc>
                  <a:txBody>
                    <a:bodyPr/>
                    <a:lstStyle/>
                    <a:p>
                      <a:pPr algn="ctr"/>
                      <a:endParaRPr lang="fr-FR" sz="1800" dirty="0">
                        <a:solidFill>
                          <a:schemeClr val="bg1">
                            <a:lumMod val="65000"/>
                          </a:schemeClr>
                        </a:solidFill>
                      </a:endParaRP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413164"/>
            <a:ext cx="4907790" cy="1413164"/>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des choux, soit : </a:t>
            </a:r>
          </a:p>
          <a:p>
            <a:pPr algn="ctr"/>
            <a:r>
              <a:rPr lang="fr-FR" sz="2800" dirty="0">
                <a:solidFill>
                  <a:schemeClr val="tx1"/>
                </a:solidFill>
              </a:rPr>
              <a:t>2 et paiement comptant</a:t>
            </a:r>
          </a:p>
          <a:p>
            <a:pPr algn="ctr"/>
            <a:r>
              <a:rPr lang="fr-FR" sz="2800" dirty="0">
                <a:solidFill>
                  <a:schemeClr val="tx1"/>
                </a:solidFill>
              </a:rPr>
              <a:t>3 et paiement dans 60 jours</a:t>
            </a:r>
          </a:p>
        </p:txBody>
      </p:sp>
      <p:pic>
        <p:nvPicPr>
          <p:cNvPr id="7" name="Image 6"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0"/>
            <a:ext cx="1541546" cy="1544599"/>
          </a:xfrm>
          <a:prstGeom prst="rect">
            <a:avLst/>
          </a:prstGeom>
          <a:noFill/>
          <a:ln>
            <a:noFill/>
          </a:ln>
        </p:spPr>
      </p:pic>
    </p:spTree>
    <p:extLst>
      <p:ext uri="{BB962C8B-B14F-4D97-AF65-F5344CB8AC3E}">
        <p14:creationId xmlns:p14="http://schemas.microsoft.com/office/powerpoint/2010/main" val="1070037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des choux - 01/01/4  (corrigé)</a:t>
            </a:r>
          </a:p>
        </p:txBody>
      </p:sp>
      <p:sp>
        <p:nvSpPr>
          <p:cNvPr id="9" name="Rectangle à coins arrondis 8"/>
          <p:cNvSpPr/>
          <p:nvPr/>
        </p:nvSpPr>
        <p:spPr>
          <a:xfrm>
            <a:off x="7550728" y="1617136"/>
            <a:ext cx="2784764" cy="1071177"/>
          </a:xfrm>
          <a:prstGeom prst="wedgeRoundRectCallout">
            <a:avLst>
              <a:gd name="adj1" fmla="val -30954"/>
              <a:gd name="adj2" fmla="val 365707"/>
              <a:gd name="adj3" fmla="val 16667"/>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945533167"/>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01/01/4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M/ses</a:t>
                      </a:r>
                      <a:r>
                        <a:rPr lang="fr-FR" sz="2800" baseline="0" dirty="0"/>
                        <a:t> </a:t>
                      </a:r>
                      <a:endParaRPr lang="fr-FR" sz="2800" dirty="0"/>
                    </a:p>
                  </a:txBody>
                  <a:tcPr/>
                </a:tc>
                <a:tc>
                  <a:txBody>
                    <a:bodyPr/>
                    <a:lstStyle/>
                    <a:p>
                      <a:pPr algn="ctr"/>
                      <a:r>
                        <a:rPr lang="fr-FR" sz="2800" dirty="0">
                          <a:solidFill>
                            <a:srgbClr val="FF0000"/>
                          </a:solidFill>
                        </a:rPr>
                        <a:t>3</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Dette</a:t>
                      </a:r>
                      <a:r>
                        <a:rPr lang="fr-FR" sz="2800" baseline="0" dirty="0"/>
                        <a:t> fournisseur</a:t>
                      </a:r>
                      <a:endParaRPr lang="fr-FR" sz="2800" dirty="0"/>
                    </a:p>
                  </a:txBody>
                  <a:tcPr/>
                </a:tc>
                <a:tc>
                  <a:txBody>
                    <a:bodyPr/>
                    <a:lstStyle/>
                    <a:p>
                      <a:pPr algn="ctr"/>
                      <a:endParaRPr lang="fr-FR" sz="2800" dirty="0"/>
                    </a:p>
                  </a:txBody>
                  <a:tcPr/>
                </a:tc>
                <a:tc>
                  <a:txBody>
                    <a:bodyPr/>
                    <a:lstStyle/>
                    <a:p>
                      <a:pPr algn="ctr"/>
                      <a:r>
                        <a:rPr lang="fr-FR" sz="2800" dirty="0">
                          <a:solidFill>
                            <a:schemeClr val="bg1">
                              <a:lumMod val="50000"/>
                            </a:schemeClr>
                          </a:solidFill>
                        </a:rPr>
                        <a:t>3</a:t>
                      </a:r>
                    </a:p>
                  </a:txBody>
                  <a:tcPr/>
                </a:tc>
                <a:extLst>
                  <a:ext uri="{0D108BD9-81ED-4DB2-BD59-A6C34878D82A}">
                    <a16:rowId xmlns:a16="http://schemas.microsoft.com/office/drawing/2014/main" val="1262906119"/>
                  </a:ext>
                </a:extLst>
              </a:tr>
              <a:tr h="370840">
                <a:tc gridSpan="3">
                  <a:txBody>
                    <a:bodyPr/>
                    <a:lstStyle/>
                    <a:p>
                      <a:pPr algn="ctr"/>
                      <a:r>
                        <a:rPr lang="fr-FR" dirty="0"/>
                        <a:t>Achat</a:t>
                      </a:r>
                      <a:r>
                        <a:rPr lang="fr-FR" baseline="0" dirty="0"/>
                        <a:t> de choux de Bruxelles</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644609832"/>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FF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605979557"/>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b="1" dirty="0">
                        <a:solidFill>
                          <a:srgbClr val="7030A0"/>
                        </a:solidFill>
                      </a:endParaRP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a:t>
                      </a:r>
                    </a:p>
                  </a:txBody>
                  <a:tcPr/>
                </a:tc>
                <a:tc>
                  <a:txBody>
                    <a:bodyPr/>
                    <a:lstStyle/>
                    <a:p>
                      <a:r>
                        <a:rPr lang="fr-FR" sz="1400" dirty="0"/>
                        <a:t>    Dettes fournisseur</a:t>
                      </a:r>
                    </a:p>
                  </a:txBody>
                  <a:tcPr/>
                </a:tc>
                <a:tc>
                  <a:txBody>
                    <a:bodyPr/>
                    <a:lstStyle/>
                    <a:p>
                      <a:pPr algn="ctr"/>
                      <a:r>
                        <a:rPr lang="fr-FR" sz="1800" dirty="0">
                          <a:solidFill>
                            <a:schemeClr val="bg1">
                              <a:lumMod val="50000"/>
                            </a:schemeClr>
                          </a:solidFill>
                        </a:rPr>
                        <a:t>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49356" y="1362750"/>
            <a:ext cx="4907790" cy="1413164"/>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des choux, soit : </a:t>
            </a:r>
          </a:p>
          <a:p>
            <a:pPr algn="ctr"/>
            <a:r>
              <a:rPr lang="fr-FR" sz="2800" strike="sngStrike" dirty="0">
                <a:solidFill>
                  <a:schemeClr val="tx1"/>
                </a:solidFill>
              </a:rPr>
              <a:t>2 et paiement comptant</a:t>
            </a:r>
          </a:p>
          <a:p>
            <a:pPr algn="ctr"/>
            <a:r>
              <a:rPr lang="fr-FR" sz="2800" b="1" dirty="0">
                <a:solidFill>
                  <a:schemeClr val="tx1"/>
                </a:solidFill>
              </a:rPr>
              <a:t>3 et paiement dans 60 jours</a:t>
            </a:r>
          </a:p>
        </p:txBody>
      </p:sp>
      <p:pic>
        <p:nvPicPr>
          <p:cNvPr id="11" name="Image 10"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27710"/>
            <a:ext cx="1541546" cy="1544599"/>
          </a:xfrm>
          <a:prstGeom prst="rect">
            <a:avLst/>
          </a:prstGeom>
          <a:noFill/>
          <a:ln>
            <a:noFill/>
          </a:ln>
        </p:spPr>
      </p:pic>
      <p:sp>
        <p:nvSpPr>
          <p:cNvPr id="12" name="Flèche courbée vers la droite 11"/>
          <p:cNvSpPr/>
          <p:nvPr/>
        </p:nvSpPr>
        <p:spPr>
          <a:xfrm rot="18191321">
            <a:off x="7801476" y="1691195"/>
            <a:ext cx="1278739" cy="6770581"/>
          </a:xfrm>
          <a:prstGeom prst="curvedRightArrow">
            <a:avLst>
              <a:gd name="adj1" fmla="val 15234"/>
              <a:gd name="adj2" fmla="val 21781"/>
              <a:gd name="adj3" fmla="val 39917"/>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a droite 12"/>
          <p:cNvSpPr/>
          <p:nvPr/>
        </p:nvSpPr>
        <p:spPr>
          <a:xfrm rot="1126087">
            <a:off x="3655349" y="1760949"/>
            <a:ext cx="792458" cy="3497175"/>
          </a:xfrm>
          <a:prstGeom prst="curvedRightArrow">
            <a:avLst>
              <a:gd name="adj1" fmla="val 15234"/>
              <a:gd name="adj2" fmla="val 21781"/>
              <a:gd name="adj3" fmla="val 3991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9195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728101910"/>
              </p:ext>
            </p:extLst>
          </p:nvPr>
        </p:nvGraphicFramePr>
        <p:xfrm>
          <a:off x="318655" y="2438398"/>
          <a:ext cx="11319164" cy="2064328"/>
        </p:xfrm>
        <a:graphic>
          <a:graphicData uri="http://schemas.openxmlformats.org/drawingml/2006/table">
            <a:tbl>
              <a:tblPr firstRow="1" bandRow="1">
                <a:tableStyleId>{5940675A-B579-460E-94D1-54222C63F5DA}</a:tableStyleId>
              </a:tblPr>
              <a:tblGrid>
                <a:gridCol w="4793672">
                  <a:extLst>
                    <a:ext uri="{9D8B030D-6E8A-4147-A177-3AD203B41FA5}">
                      <a16:colId xmlns:a16="http://schemas.microsoft.com/office/drawing/2014/main" val="2859949339"/>
                    </a:ext>
                  </a:extLst>
                </a:gridCol>
                <a:gridCol w="872837">
                  <a:extLst>
                    <a:ext uri="{9D8B030D-6E8A-4147-A177-3AD203B41FA5}">
                      <a16:colId xmlns:a16="http://schemas.microsoft.com/office/drawing/2014/main" val="2509306587"/>
                    </a:ext>
                  </a:extLst>
                </a:gridCol>
                <a:gridCol w="900545">
                  <a:extLst>
                    <a:ext uri="{9D8B030D-6E8A-4147-A177-3AD203B41FA5}">
                      <a16:colId xmlns:a16="http://schemas.microsoft.com/office/drawing/2014/main" val="449980353"/>
                    </a:ext>
                  </a:extLst>
                </a:gridCol>
                <a:gridCol w="4752110">
                  <a:extLst>
                    <a:ext uri="{9D8B030D-6E8A-4147-A177-3AD203B41FA5}">
                      <a16:colId xmlns:a16="http://schemas.microsoft.com/office/drawing/2014/main" val="2926787851"/>
                    </a:ext>
                  </a:extLst>
                </a:gridCol>
              </a:tblGrid>
              <a:tr h="493793">
                <a:tc gridSpan="3">
                  <a:txBody>
                    <a:bodyPr/>
                    <a:lstStyle/>
                    <a:p>
                      <a:pPr algn="ctr"/>
                      <a:endParaRPr lang="fr-FR"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Ventes</a:t>
                      </a:r>
                      <a:r>
                        <a:rPr lang="fr-FR" sz="2400" dirty="0"/>
                        <a:t> </a:t>
                      </a:r>
                    </a:p>
                    <a:p>
                      <a:pPr marL="285750" indent="-285750" algn="just">
                        <a:buFont typeface="Symbol" panose="05050102010706020507" pitchFamily="18" charset="2"/>
                        <a:buChar char="Þ"/>
                      </a:pPr>
                      <a:r>
                        <a:rPr lang="fr-FR" sz="2000" u="none" dirty="0"/>
                        <a:t>La marchandise</a:t>
                      </a:r>
                      <a:r>
                        <a:rPr lang="fr-FR" sz="2000" u="none" baseline="0" dirty="0"/>
                        <a:t>, produits finis ou services sort du le patrimoine (crédit). Il en résulte un enrichissement : produit.  </a:t>
                      </a:r>
                    </a:p>
                    <a:p>
                      <a:pPr marL="285750" indent="-285750" algn="just">
                        <a:buFont typeface="Symbol" panose="05050102010706020507" pitchFamily="18" charset="2"/>
                        <a:buChar char="Þ"/>
                      </a:pPr>
                      <a:endParaRPr lang="fr-FR" sz="2000" u="none" baseline="0" dirty="0"/>
                    </a:p>
                    <a:p>
                      <a:pPr marL="285750" indent="-285750" algn="just">
                        <a:buFont typeface="Symbol" panose="05050102010706020507" pitchFamily="18" charset="2"/>
                        <a:buChar char="Þ"/>
                      </a:pPr>
                      <a:r>
                        <a:rPr lang="fr-FR" sz="2000" u="none" baseline="0" dirty="0"/>
                        <a:t>La trésorerie sort du patrimoine (débit)</a:t>
                      </a:r>
                      <a:endParaRPr lang="fr-FR" sz="2000" u="none"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4CF66"/>
                    </a:solidFill>
                  </a:tcPr>
                </a:tc>
                <a:extLst>
                  <a:ext uri="{0D108BD9-81ED-4DB2-BD59-A6C34878D82A}">
                    <a16:rowId xmlns:a16="http://schemas.microsoft.com/office/drawing/2014/main" val="4067193553"/>
                  </a:ext>
                </a:extLst>
              </a:tr>
              <a:tr h="500651">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534942">
                <a:tc>
                  <a:txBody>
                    <a:bodyPr/>
                    <a:lstStyle/>
                    <a:p>
                      <a:r>
                        <a:rPr lang="fr-FR" sz="2000" dirty="0"/>
                        <a:t>Trésorerie (augmentation actif)</a:t>
                      </a:r>
                    </a:p>
                  </a:txBody>
                  <a:tcPr/>
                </a:tc>
                <a:tc>
                  <a:txBody>
                    <a:bodyPr/>
                    <a:lstStyle/>
                    <a:p>
                      <a:pPr algn="ctr"/>
                      <a:endParaRPr lang="fr-FR" sz="2000" dirty="0">
                        <a:solidFill>
                          <a:srgbClr val="FF0000"/>
                        </a:solidFill>
                      </a:endParaRPr>
                    </a:p>
                  </a:txBody>
                  <a:tcPr/>
                </a:tc>
                <a:tc>
                  <a:txBody>
                    <a:bodyPr/>
                    <a:lstStyle/>
                    <a:p>
                      <a:pPr algn="ctr"/>
                      <a:endParaRPr lang="fr-FR" sz="20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534942">
                <a:tc>
                  <a:txBody>
                    <a:bodyPr/>
                    <a:lstStyle/>
                    <a:p>
                      <a:r>
                        <a:rPr lang="fr-FR" sz="2000" dirty="0"/>
                        <a:t>     Vente</a:t>
                      </a:r>
                      <a:r>
                        <a:rPr lang="fr-FR" sz="2000" baseline="0" dirty="0"/>
                        <a:t> de biens ou services (produit)</a:t>
                      </a:r>
                      <a:endParaRPr lang="fr-FR" sz="2000" dirty="0"/>
                    </a:p>
                  </a:txBody>
                  <a:tcPr/>
                </a:tc>
                <a:tc>
                  <a:txBody>
                    <a:bodyPr/>
                    <a:lstStyle/>
                    <a:p>
                      <a:pPr algn="ctr"/>
                      <a:endParaRPr lang="fr-FR"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sp>
        <p:nvSpPr>
          <p:cNvPr id="4" name="Titr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Les écritures de vente (paiement comptant) </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229" y="1462956"/>
            <a:ext cx="658090" cy="1206498"/>
          </a:xfrm>
          <a:prstGeom prst="rect">
            <a:avLst/>
          </a:prstGeom>
        </p:spPr>
      </p:pic>
    </p:spTree>
    <p:extLst>
      <p:ext uri="{BB962C8B-B14F-4D97-AF65-F5344CB8AC3E}">
        <p14:creationId xmlns:p14="http://schemas.microsoft.com/office/powerpoint/2010/main" val="1521247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normAutofit/>
          </a:bodyPr>
          <a:lstStyle/>
          <a:p>
            <a:r>
              <a:rPr lang="fr-FR" sz="4200" dirty="0"/>
              <a:t>Vente de choux de Bruxelles – 01/02/4  </a:t>
            </a:r>
          </a:p>
        </p:txBody>
      </p:sp>
      <p:graphicFrame>
        <p:nvGraphicFramePr>
          <p:cNvPr id="3" name="Tableau 2"/>
          <p:cNvGraphicFramePr>
            <a:graphicFrameLocks noGrp="1"/>
          </p:cNvGraphicFramePr>
          <p:nvPr>
            <p:extLst>
              <p:ext uri="{D42A27DB-BD31-4B8C-83A1-F6EECF244321}">
                <p14:modId xmlns:p14="http://schemas.microsoft.com/office/powerpoint/2010/main" val="3530268184"/>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sz="24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endParaRPr lang="fr-FR" sz="2400" dirty="0"/>
                    </a:p>
                  </a:txBody>
                  <a:tcPr/>
                </a:tc>
                <a:tc>
                  <a:txBody>
                    <a:bodyPr/>
                    <a:lstStyle/>
                    <a:p>
                      <a:pPr algn="ctr"/>
                      <a:endParaRPr lang="fr-FR" sz="2400" dirty="0">
                        <a:solidFill>
                          <a:srgbClr val="FFC000"/>
                        </a:solidFill>
                      </a:endParaRP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endParaRPr lang="fr-FR" sz="2400" dirty="0"/>
                    </a:p>
                  </a:txBody>
                  <a:tcPr/>
                </a:tc>
                <a:tc>
                  <a:txBody>
                    <a:bodyPr/>
                    <a:lstStyle/>
                    <a:p>
                      <a:pPr algn="ctr"/>
                      <a:endParaRPr lang="fr-FR" sz="2400" dirty="0"/>
                    </a:p>
                  </a:txBody>
                  <a:tcPr/>
                </a:tc>
                <a:tc>
                  <a:txBody>
                    <a:bodyPr/>
                    <a:lstStyle/>
                    <a:p>
                      <a:pPr algn="ctr"/>
                      <a:endParaRPr lang="fr-FR" sz="2400" dirty="0">
                        <a:solidFill>
                          <a:schemeClr val="accent6"/>
                        </a:solidFill>
                      </a:endParaRPr>
                    </a:p>
                  </a:txBody>
                  <a:tcPr/>
                </a:tc>
                <a:extLst>
                  <a:ext uri="{0D108BD9-81ED-4DB2-BD59-A6C34878D82A}">
                    <a16:rowId xmlns:a16="http://schemas.microsoft.com/office/drawing/2014/main" val="1262906119"/>
                  </a:ext>
                </a:extLst>
              </a:tr>
              <a:tr h="370840">
                <a:tc gridSpan="3">
                  <a:txBody>
                    <a:bodyPr/>
                    <a:lstStyle/>
                    <a:p>
                      <a:pPr algn="ct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485767542"/>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321547184"/>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600"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0070C0"/>
                          </a:solidFill>
                        </a:rPr>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a:t>
                      </a:r>
                    </a:p>
                  </a:txBody>
                  <a:tcPr/>
                </a:tc>
                <a:tc>
                  <a:txBody>
                    <a:bodyPr/>
                    <a:lstStyle/>
                    <a:p>
                      <a:r>
                        <a:rPr lang="fr-FR" sz="1400" dirty="0"/>
                        <a:t>    Dettes fournisseur</a:t>
                      </a:r>
                    </a:p>
                  </a:txBody>
                  <a:tcPr/>
                </a:tc>
                <a:tc>
                  <a:txBody>
                    <a:bodyPr/>
                    <a:lstStyle/>
                    <a:p>
                      <a:pPr algn="ctr"/>
                      <a:r>
                        <a:rPr lang="fr-FR" sz="1800" dirty="0">
                          <a:solidFill>
                            <a:schemeClr val="accent2">
                              <a:lumMod val="75000"/>
                            </a:schemeClr>
                          </a:solidFill>
                        </a:rPr>
                        <a:t>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191491"/>
            <a:ext cx="4907790" cy="1634837"/>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vos choux, soit : </a:t>
            </a:r>
          </a:p>
          <a:p>
            <a:pPr algn="ctr"/>
            <a:r>
              <a:rPr lang="fr-FR" sz="2800" dirty="0">
                <a:solidFill>
                  <a:schemeClr val="tx1"/>
                </a:solidFill>
              </a:rPr>
              <a:t>5 et paiement comptant</a:t>
            </a:r>
          </a:p>
          <a:p>
            <a:pPr algn="ctr"/>
            <a:r>
              <a:rPr lang="fr-FR" sz="2800" dirty="0">
                <a:solidFill>
                  <a:schemeClr val="tx1"/>
                </a:solidFill>
              </a:rPr>
              <a:t>7 et paiement dans 60 jours</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119065"/>
            <a:ext cx="658090" cy="1206498"/>
          </a:xfrm>
          <a:prstGeom prst="rect">
            <a:avLst/>
          </a:prstGeom>
        </p:spPr>
      </p:pic>
    </p:spTree>
    <p:extLst>
      <p:ext uri="{BB962C8B-B14F-4D97-AF65-F5344CB8AC3E}">
        <p14:creationId xmlns:p14="http://schemas.microsoft.com/office/powerpoint/2010/main" val="3598554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normAutofit/>
          </a:bodyPr>
          <a:lstStyle/>
          <a:p>
            <a:r>
              <a:rPr lang="fr-FR" sz="4200" dirty="0"/>
              <a:t>Vente de choux de Bruxelles – 01/02/4 (corrigé) </a:t>
            </a:r>
          </a:p>
        </p:txBody>
      </p:sp>
      <p:graphicFrame>
        <p:nvGraphicFramePr>
          <p:cNvPr id="3" name="Tableau 2"/>
          <p:cNvGraphicFramePr>
            <a:graphicFrameLocks noGrp="1"/>
          </p:cNvGraphicFramePr>
          <p:nvPr>
            <p:extLst>
              <p:ext uri="{D42A27DB-BD31-4B8C-83A1-F6EECF244321}">
                <p14:modId xmlns:p14="http://schemas.microsoft.com/office/powerpoint/2010/main" val="258623134"/>
              </p:ext>
            </p:extLst>
          </p:nvPr>
        </p:nvGraphicFramePr>
        <p:xfrm>
          <a:off x="318655" y="1046984"/>
          <a:ext cx="6490855" cy="269991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01/02/4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r>
                        <a:rPr lang="fr-FR" sz="2400" dirty="0"/>
                        <a:t>Trésorerie </a:t>
                      </a:r>
                    </a:p>
                  </a:txBody>
                  <a:tcPr/>
                </a:tc>
                <a:tc>
                  <a:txBody>
                    <a:bodyPr/>
                    <a:lstStyle/>
                    <a:p>
                      <a:pPr algn="ctr"/>
                      <a:r>
                        <a:rPr lang="fr-FR" sz="2400" dirty="0">
                          <a:solidFill>
                            <a:srgbClr val="FFC000"/>
                          </a:solidFill>
                        </a:rPr>
                        <a:t>6</a:t>
                      </a: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r>
                        <a:rPr lang="fr-FR" sz="2400" dirty="0"/>
                        <a:t>       Vente</a:t>
                      </a:r>
                      <a:r>
                        <a:rPr lang="fr-FR" sz="2400" baseline="0" dirty="0"/>
                        <a:t> de marchandises</a:t>
                      </a:r>
                      <a:endParaRPr lang="fr-FR" sz="2400" dirty="0"/>
                    </a:p>
                  </a:txBody>
                  <a:tcPr/>
                </a:tc>
                <a:tc>
                  <a:txBody>
                    <a:bodyPr/>
                    <a:lstStyle/>
                    <a:p>
                      <a:pPr algn="ctr"/>
                      <a:endParaRPr lang="fr-FR" sz="2400" dirty="0"/>
                    </a:p>
                  </a:txBody>
                  <a:tcPr/>
                </a:tc>
                <a:tc>
                  <a:txBody>
                    <a:bodyPr/>
                    <a:lstStyle/>
                    <a:p>
                      <a:pPr algn="ctr"/>
                      <a:r>
                        <a:rPr lang="fr-FR" sz="2400" dirty="0">
                          <a:solidFill>
                            <a:schemeClr val="accent6"/>
                          </a:solidFill>
                        </a:rPr>
                        <a:t>6</a:t>
                      </a:r>
                    </a:p>
                  </a:txBody>
                  <a:tcPr/>
                </a:tc>
                <a:extLst>
                  <a:ext uri="{0D108BD9-81ED-4DB2-BD59-A6C34878D82A}">
                    <a16:rowId xmlns:a16="http://schemas.microsoft.com/office/drawing/2014/main" val="1262906119"/>
                  </a:ext>
                </a:extLst>
              </a:tr>
              <a:tr h="370840">
                <a:tc gridSpan="3">
                  <a:txBody>
                    <a:bodyPr/>
                    <a:lstStyle/>
                    <a:p>
                      <a:pPr algn="ctr"/>
                      <a:r>
                        <a:rPr lang="fr-FR" sz="2400" dirty="0"/>
                        <a:t>Vente de choux </a:t>
                      </a:r>
                      <a:r>
                        <a:rPr lang="fr-FR" sz="2400" baseline="0" dirty="0"/>
                        <a:t> de Bruxelles </a:t>
                      </a:r>
                    </a:p>
                    <a:p>
                      <a:pPr algn="ctr"/>
                      <a:r>
                        <a:rPr lang="fr-FR" sz="2400" baseline="0" dirty="0"/>
                        <a:t>(=5 + bonus camionnette de 1)</a:t>
                      </a: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84479566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4225195130"/>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600"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0070C0"/>
                          </a:solidFill>
                        </a:rPr>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a:t>
                      </a:r>
                    </a:p>
                  </a:txBody>
                  <a:tcPr/>
                </a:tc>
                <a:tc>
                  <a:txBody>
                    <a:bodyPr/>
                    <a:lstStyle/>
                    <a:p>
                      <a:r>
                        <a:rPr lang="fr-FR" sz="1400" dirty="0"/>
                        <a:t>    Dettes fournisseur</a:t>
                      </a:r>
                    </a:p>
                  </a:txBody>
                  <a:tcPr/>
                </a:tc>
                <a:tc>
                  <a:txBody>
                    <a:bodyPr/>
                    <a:lstStyle/>
                    <a:p>
                      <a:pPr algn="ctr"/>
                      <a:r>
                        <a:rPr lang="fr-FR" sz="1800" dirty="0">
                          <a:solidFill>
                            <a:schemeClr val="accent2">
                              <a:lumMod val="75000"/>
                            </a:schemeClr>
                          </a:solidFill>
                        </a:rPr>
                        <a:t>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3" name="Rectangle à coins arrondis 12"/>
          <p:cNvSpPr/>
          <p:nvPr/>
        </p:nvSpPr>
        <p:spPr>
          <a:xfrm>
            <a:off x="7128165" y="1191491"/>
            <a:ext cx="4907790" cy="1634837"/>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vos choux, soit : </a:t>
            </a:r>
          </a:p>
          <a:p>
            <a:pPr algn="ctr"/>
            <a:r>
              <a:rPr lang="fr-FR" sz="2800" b="1" dirty="0">
                <a:solidFill>
                  <a:schemeClr val="tx1"/>
                </a:solidFill>
              </a:rPr>
              <a:t>5 et paiement comptant</a:t>
            </a:r>
          </a:p>
          <a:p>
            <a:pPr algn="ctr"/>
            <a:r>
              <a:rPr lang="fr-FR" sz="2800" strike="sngStrike" dirty="0">
                <a:solidFill>
                  <a:schemeClr val="tx1"/>
                </a:solidFill>
              </a:rPr>
              <a:t>7 et paiement dans 60 jours</a:t>
            </a: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119065"/>
            <a:ext cx="658090" cy="1206498"/>
          </a:xfrm>
          <a:prstGeom prst="rect">
            <a:avLst/>
          </a:prstGeom>
        </p:spPr>
      </p:pic>
    </p:spTree>
    <p:extLst>
      <p:ext uri="{BB962C8B-B14F-4D97-AF65-F5344CB8AC3E}">
        <p14:creationId xmlns:p14="http://schemas.microsoft.com/office/powerpoint/2010/main" val="80977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Paiement de la dette fournisseur - 01/03/4  </a:t>
            </a:r>
          </a:p>
        </p:txBody>
      </p:sp>
      <p:graphicFrame>
        <p:nvGraphicFramePr>
          <p:cNvPr id="3" name="Tableau 2"/>
          <p:cNvGraphicFramePr>
            <a:graphicFrameLocks noGrp="1"/>
          </p:cNvGraphicFramePr>
          <p:nvPr>
            <p:extLst>
              <p:ext uri="{D42A27DB-BD31-4B8C-83A1-F6EECF244321}">
                <p14:modId xmlns:p14="http://schemas.microsoft.com/office/powerpoint/2010/main" val="2503987044"/>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bg1">
                            <a:lumMod val="50000"/>
                          </a:schemeClr>
                        </a:solidFill>
                      </a:endParaRPr>
                    </a:p>
                  </a:txBody>
                  <a:tcPr/>
                </a:tc>
                <a:tc>
                  <a:txBody>
                    <a:bodyPr/>
                    <a:lstStyle/>
                    <a:p>
                      <a:pPr algn="ctr"/>
                      <a:endParaRPr lang="fr-FR" sz="2800" dirty="0">
                        <a:solidFill>
                          <a:schemeClr val="bg1">
                            <a:lumMod val="50000"/>
                          </a:schemeClr>
                        </a:solidFill>
                      </a:endParaRPr>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325664817"/>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089611812"/>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b="1" dirty="0">
                        <a:solidFill>
                          <a:srgbClr val="7030A0"/>
                        </a:solidFill>
                      </a:endParaRP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a:t>
                      </a:r>
                    </a:p>
                  </a:txBody>
                  <a:tcPr/>
                </a:tc>
                <a:tc>
                  <a:txBody>
                    <a:bodyPr/>
                    <a:lstStyle/>
                    <a:p>
                      <a:r>
                        <a:rPr lang="fr-FR" sz="1400" dirty="0"/>
                        <a:t>    Dettes fournisseur</a:t>
                      </a:r>
                    </a:p>
                  </a:txBody>
                  <a:tcPr/>
                </a:tc>
                <a:tc>
                  <a:txBody>
                    <a:bodyPr/>
                    <a:lstStyle/>
                    <a:p>
                      <a:pPr algn="ctr"/>
                      <a:r>
                        <a:rPr lang="fr-FR" sz="1800" dirty="0">
                          <a:solidFill>
                            <a:schemeClr val="bg1">
                              <a:lumMod val="50000"/>
                            </a:schemeClr>
                          </a:solidFill>
                        </a:rPr>
                        <a:t>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598278"/>
            <a:ext cx="4907790" cy="122805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payez votre dette fournisseur (3)</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255" y="172992"/>
            <a:ext cx="1217322" cy="1238310"/>
          </a:xfrm>
          <a:prstGeom prst="rect">
            <a:avLst/>
          </a:prstGeom>
        </p:spPr>
      </p:pic>
    </p:spTree>
    <p:extLst>
      <p:ext uri="{BB962C8B-B14F-4D97-AF65-F5344CB8AC3E}">
        <p14:creationId xmlns:p14="http://schemas.microsoft.com/office/powerpoint/2010/main" val="1332626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255" y="172992"/>
            <a:ext cx="1217322" cy="1238310"/>
          </a:xfrm>
          <a:prstGeom prst="rect">
            <a:avLst/>
          </a:prstGeom>
        </p:spPr>
      </p:pic>
      <p:sp>
        <p:nvSpPr>
          <p:cNvPr id="2" name="Titre 1"/>
          <p:cNvSpPr txBox="1">
            <a:spLocks/>
          </p:cNvSpPr>
          <p:nvPr/>
        </p:nvSpPr>
        <p:spPr>
          <a:xfrm>
            <a:off x="0" y="176459"/>
            <a:ext cx="1230283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Paiement de la dette fournisseur - 01/03 (corrigé)</a:t>
            </a:r>
          </a:p>
        </p:txBody>
      </p:sp>
      <p:graphicFrame>
        <p:nvGraphicFramePr>
          <p:cNvPr id="3" name="Tableau 2"/>
          <p:cNvGraphicFramePr>
            <a:graphicFrameLocks noGrp="1"/>
          </p:cNvGraphicFramePr>
          <p:nvPr>
            <p:extLst>
              <p:ext uri="{D42A27DB-BD31-4B8C-83A1-F6EECF244321}">
                <p14:modId xmlns:p14="http://schemas.microsoft.com/office/powerpoint/2010/main" val="1083148774"/>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01/03/4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Dette</a:t>
                      </a:r>
                      <a:r>
                        <a:rPr lang="fr-FR" sz="2800" baseline="0" dirty="0"/>
                        <a:t> fournisseur</a:t>
                      </a: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chemeClr val="bg1">
                              <a:lumMod val="50000"/>
                            </a:schemeClr>
                          </a:solidFill>
                        </a:rPr>
                        <a:t>3</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3</a:t>
                      </a:r>
                    </a:p>
                  </a:txBody>
                  <a:tcPr/>
                </a:tc>
                <a:extLst>
                  <a:ext uri="{0D108BD9-81ED-4DB2-BD59-A6C34878D82A}">
                    <a16:rowId xmlns:a16="http://schemas.microsoft.com/office/drawing/2014/main" val="1262906119"/>
                  </a:ext>
                </a:extLst>
              </a:tr>
              <a:tr h="370840">
                <a:tc gridSpan="3">
                  <a:txBody>
                    <a:bodyPr/>
                    <a:lstStyle/>
                    <a:p>
                      <a:pPr algn="ctr"/>
                      <a:r>
                        <a:rPr lang="fr-FR" dirty="0"/>
                        <a:t>Paiement dette fournisseur</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843789484"/>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400986957"/>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b="1" dirty="0">
                        <a:solidFill>
                          <a:srgbClr val="7030A0"/>
                        </a:solidFill>
                      </a:endParaRPr>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0+6-3</a:t>
                      </a:r>
                    </a:p>
                  </a:txBody>
                  <a:tcPr/>
                </a:tc>
                <a:tc>
                  <a:txBody>
                    <a:bodyPr/>
                    <a:lstStyle/>
                    <a:p>
                      <a:r>
                        <a:rPr lang="fr-FR" sz="1400" dirty="0"/>
                        <a:t>    Dettes fournisseur</a:t>
                      </a:r>
                    </a:p>
                  </a:txBody>
                  <a:tcPr/>
                </a:tc>
                <a:tc>
                  <a:txBody>
                    <a:bodyPr/>
                    <a:lstStyle/>
                    <a:p>
                      <a:pPr algn="ctr"/>
                      <a:r>
                        <a:rPr lang="fr-FR" sz="1800" dirty="0">
                          <a:solidFill>
                            <a:schemeClr val="bg1">
                              <a:lumMod val="50000"/>
                            </a:schemeClr>
                          </a:solidFill>
                        </a:rPr>
                        <a:t>3-3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598278"/>
            <a:ext cx="4907790" cy="122805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payez votre dette fournisseur (3)</a:t>
            </a:r>
          </a:p>
        </p:txBody>
      </p:sp>
      <p:sp>
        <p:nvSpPr>
          <p:cNvPr id="10" name="Flèche courbée vers la droite 9"/>
          <p:cNvSpPr/>
          <p:nvPr/>
        </p:nvSpPr>
        <p:spPr>
          <a:xfrm rot="18191321">
            <a:off x="7248313" y="860033"/>
            <a:ext cx="1278739" cy="8016326"/>
          </a:xfrm>
          <a:prstGeom prst="curvedRightArrow">
            <a:avLst>
              <a:gd name="adj1" fmla="val 15234"/>
              <a:gd name="adj2" fmla="val 21781"/>
              <a:gd name="adj3" fmla="val 39917"/>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19650750">
            <a:off x="5859938" y="2585631"/>
            <a:ext cx="1200524" cy="4466734"/>
          </a:xfrm>
          <a:prstGeom prst="curvedRightArrow">
            <a:avLst>
              <a:gd name="adj1" fmla="val 15234"/>
              <a:gd name="adj2" fmla="val 21781"/>
              <a:gd name="adj3" fmla="val 39917"/>
            </a:avLst>
          </a:prstGeom>
          <a:solidFill>
            <a:srgbClr val="EEBA3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242245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Perte de valeur véhicule – 31/12/4  </a:t>
            </a:r>
          </a:p>
        </p:txBody>
      </p:sp>
      <p:graphicFrame>
        <p:nvGraphicFramePr>
          <p:cNvPr id="3" name="Tableau 2"/>
          <p:cNvGraphicFramePr>
            <a:graphicFrameLocks noGrp="1"/>
          </p:cNvGraphicFramePr>
          <p:nvPr>
            <p:extLst>
              <p:ext uri="{D42A27DB-BD31-4B8C-83A1-F6EECF244321}">
                <p14:modId xmlns:p14="http://schemas.microsoft.com/office/powerpoint/2010/main" val="331123187"/>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sz="24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rgbClr val="C00000"/>
                        </a:solidFill>
                      </a:endParaRP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chemeClr val="accent5">
                            <a:lumMod val="50000"/>
                          </a:schemeClr>
                        </a:solidFill>
                      </a:endParaRPr>
                    </a:p>
                  </a:txBody>
                  <a:tcPr/>
                </a:tc>
                <a:extLst>
                  <a:ext uri="{0D108BD9-81ED-4DB2-BD59-A6C34878D82A}">
                    <a16:rowId xmlns:a16="http://schemas.microsoft.com/office/drawing/2014/main" val="1262906119"/>
                  </a:ext>
                </a:extLst>
              </a:tr>
              <a:tr h="370840">
                <a:tc gridSpan="3">
                  <a:txBody>
                    <a:bodyPr/>
                    <a:lstStyle/>
                    <a:p>
                      <a:pPr algn="ct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39228483"/>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692882206"/>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0+6-3</a:t>
                      </a:r>
                    </a:p>
                  </a:txBody>
                  <a:tcPr/>
                </a:tc>
                <a:tc>
                  <a:txBody>
                    <a:bodyPr/>
                    <a:lstStyle/>
                    <a:p>
                      <a:r>
                        <a:rPr lang="fr-FR" sz="1400" dirty="0"/>
                        <a:t>    Dettes fournisseur</a:t>
                      </a:r>
                    </a:p>
                  </a:txBody>
                  <a:tcPr/>
                </a:tc>
                <a:tc>
                  <a:txBody>
                    <a:bodyPr/>
                    <a:lstStyle/>
                    <a:p>
                      <a:pPr algn="ctr"/>
                      <a:r>
                        <a:rPr lang="fr-FR" sz="1800" dirty="0"/>
                        <a:t>3-3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La camionnette perd 1 de sa valeur</a:t>
            </a:r>
          </a:p>
        </p:txBody>
      </p:sp>
      <p:pic>
        <p:nvPicPr>
          <p:cNvPr id="8" name="Image 7"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510446"/>
            <a:ext cx="1313949" cy="1199328"/>
          </a:xfrm>
          <a:prstGeom prst="rect">
            <a:avLst/>
          </a:prstGeom>
          <a:noFill/>
          <a:ln>
            <a:noFill/>
          </a:ln>
        </p:spPr>
      </p:pic>
    </p:spTree>
    <p:extLst>
      <p:ext uri="{BB962C8B-B14F-4D97-AF65-F5344CB8AC3E}">
        <p14:creationId xmlns:p14="http://schemas.microsoft.com/office/powerpoint/2010/main" val="557757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Perte de valeur véhicule – 31/12 (corrigé)  </a:t>
            </a:r>
          </a:p>
        </p:txBody>
      </p:sp>
      <p:graphicFrame>
        <p:nvGraphicFramePr>
          <p:cNvPr id="3" name="Tableau 2"/>
          <p:cNvGraphicFramePr>
            <a:graphicFrameLocks noGrp="1"/>
          </p:cNvGraphicFramePr>
          <p:nvPr>
            <p:extLst>
              <p:ext uri="{D42A27DB-BD31-4B8C-83A1-F6EECF244321}">
                <p14:modId xmlns:p14="http://schemas.microsoft.com/office/powerpoint/2010/main" val="3199935401"/>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31/12/3</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r>
                        <a:rPr lang="fr-FR" sz="2400" dirty="0"/>
                        <a:t>Charge d’amortissement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rPr>
                        <a:t>1</a:t>
                      </a: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r>
                        <a:rPr lang="fr-FR" sz="2400" dirty="0"/>
                        <a:t>       Perte de valeur de l’</a:t>
                      </a:r>
                      <a:r>
                        <a:rPr lang="fr-FR" sz="2400" dirty="0" err="1"/>
                        <a:t>immo</a:t>
                      </a:r>
                      <a:endParaRPr lang="fr-FR" sz="2400" dirty="0"/>
                    </a:p>
                  </a:txBody>
                  <a:tcPr/>
                </a:tc>
                <a:tc>
                  <a:txBody>
                    <a:bodyPr/>
                    <a:lstStyle/>
                    <a:p>
                      <a:pPr algn="ctr"/>
                      <a:endParaRPr lang="fr-FR"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accent5">
                              <a:lumMod val="50000"/>
                            </a:schemeClr>
                          </a:solidFill>
                        </a:rPr>
                        <a:t>1</a:t>
                      </a:r>
                    </a:p>
                  </a:txBody>
                  <a:tcPr/>
                </a:tc>
                <a:extLst>
                  <a:ext uri="{0D108BD9-81ED-4DB2-BD59-A6C34878D82A}">
                    <a16:rowId xmlns:a16="http://schemas.microsoft.com/office/drawing/2014/main" val="1262906119"/>
                  </a:ext>
                </a:extLst>
              </a:tr>
              <a:tr h="370840">
                <a:tc gridSpan="3">
                  <a:txBody>
                    <a:bodyPr/>
                    <a:lstStyle/>
                    <a:p>
                      <a:pPr algn="ctr"/>
                      <a:r>
                        <a:rPr lang="fr-FR" sz="2400" dirty="0"/>
                        <a:t>Perte de valeur de l’</a:t>
                      </a:r>
                      <a:r>
                        <a:rPr lang="fr-FR" sz="2400" dirty="0" err="1"/>
                        <a:t>immo</a:t>
                      </a: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062463747"/>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421428692"/>
              </p:ext>
            </p:extLst>
          </p:nvPr>
        </p:nvGraphicFramePr>
        <p:xfrm>
          <a:off x="5434264" y="3210539"/>
          <a:ext cx="6601691" cy="3653878"/>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4-1</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422998">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0+6-3</a:t>
                      </a:r>
                    </a:p>
                  </a:txBody>
                  <a:tcPr/>
                </a:tc>
                <a:tc>
                  <a:txBody>
                    <a:bodyPr/>
                    <a:lstStyle/>
                    <a:p>
                      <a:r>
                        <a:rPr lang="fr-FR" sz="1400" dirty="0"/>
                        <a:t>    Dettes fournisseur</a:t>
                      </a:r>
                    </a:p>
                  </a:txBody>
                  <a:tcPr/>
                </a:tc>
                <a:tc>
                  <a:txBody>
                    <a:bodyPr/>
                    <a:lstStyle/>
                    <a:p>
                      <a:pPr algn="ctr"/>
                      <a:r>
                        <a:rPr lang="fr-FR" sz="1800" dirty="0"/>
                        <a:t>3-3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La camionnette perd 1 de sa valeur</a:t>
            </a:r>
          </a:p>
        </p:txBody>
      </p:sp>
      <p:pic>
        <p:nvPicPr>
          <p:cNvPr id="12" name="Image 11"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510446"/>
            <a:ext cx="1313949" cy="1199328"/>
          </a:xfrm>
          <a:prstGeom prst="rect">
            <a:avLst/>
          </a:prstGeom>
          <a:noFill/>
          <a:ln>
            <a:noFill/>
          </a:ln>
        </p:spPr>
      </p:pic>
    </p:spTree>
    <p:extLst>
      <p:ext uri="{BB962C8B-B14F-4D97-AF65-F5344CB8AC3E}">
        <p14:creationId xmlns:p14="http://schemas.microsoft.com/office/powerpoint/2010/main" val="686738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755609620"/>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202100784"/>
              </p:ext>
            </p:extLst>
          </p:nvPr>
        </p:nvGraphicFramePr>
        <p:xfrm>
          <a:off x="5434264" y="2312182"/>
          <a:ext cx="6601691" cy="3596640"/>
        </p:xfrm>
        <a:graphic>
          <a:graphicData uri="http://schemas.openxmlformats.org/drawingml/2006/table">
            <a:tbl>
              <a:tblPr firstRow="1" bandRow="1">
                <a:tableStyleId>{5940675A-B579-460E-94D1-54222C63F5DA}</a:tableStyleId>
              </a:tblPr>
              <a:tblGrid>
                <a:gridCol w="1673118">
                  <a:extLst>
                    <a:ext uri="{9D8B030D-6E8A-4147-A177-3AD203B41FA5}">
                      <a16:colId xmlns:a16="http://schemas.microsoft.com/office/drawing/2014/main" val="2677520285"/>
                    </a:ext>
                  </a:extLst>
                </a:gridCol>
                <a:gridCol w="170046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r>
                        <a:rPr lang="fr-FR" sz="1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4-1</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0+6-3</a:t>
                      </a:r>
                    </a:p>
                  </a:txBody>
                  <a:tcPr/>
                </a:tc>
                <a:tc>
                  <a:txBody>
                    <a:bodyPr/>
                    <a:lstStyle/>
                    <a:p>
                      <a:r>
                        <a:rPr lang="fr-FR" sz="1400" dirty="0"/>
                        <a:t>    Dettes fournisseur</a:t>
                      </a:r>
                    </a:p>
                  </a:txBody>
                  <a:tcPr/>
                </a:tc>
                <a:tc>
                  <a:txBody>
                    <a:bodyPr/>
                    <a:lstStyle/>
                    <a:p>
                      <a:pPr algn="ctr"/>
                      <a:r>
                        <a:rPr lang="fr-FR" sz="1800" dirty="0"/>
                        <a:t>3-3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211321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1275733478"/>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789204895"/>
              </p:ext>
            </p:extLst>
          </p:nvPr>
        </p:nvGraphicFramePr>
        <p:xfrm>
          <a:off x="5434264" y="2312182"/>
          <a:ext cx="6601691" cy="3596640"/>
        </p:xfrm>
        <a:graphic>
          <a:graphicData uri="http://schemas.openxmlformats.org/drawingml/2006/table">
            <a:tbl>
              <a:tblPr firstRow="1" bandRow="1">
                <a:tableStyleId>{5940675A-B579-460E-94D1-54222C63F5DA}</a:tableStyleId>
              </a:tblPr>
              <a:tblGrid>
                <a:gridCol w="1673118">
                  <a:extLst>
                    <a:ext uri="{9D8B030D-6E8A-4147-A177-3AD203B41FA5}">
                      <a16:colId xmlns:a16="http://schemas.microsoft.com/office/drawing/2014/main" val="2677520285"/>
                    </a:ext>
                  </a:extLst>
                </a:gridCol>
                <a:gridCol w="170046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r>
                        <a:rPr lang="fr-FR" sz="1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3</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2</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r>
                        <a:rPr lang="fr-FR" sz="1800" b="1" dirty="0">
                          <a:solidFill>
                            <a:schemeClr val="tx1"/>
                          </a:solidFill>
                        </a:rPr>
                        <a:t>6</a:t>
                      </a:r>
                    </a:p>
                  </a:txBody>
                  <a:tcPr/>
                </a:tc>
                <a:tc>
                  <a:txBody>
                    <a:bodyPr/>
                    <a:lstStyle/>
                    <a:p>
                      <a:r>
                        <a:rPr lang="fr-FR" sz="1800" b="1" dirty="0"/>
                        <a:t>Total</a:t>
                      </a:r>
                      <a:r>
                        <a:rPr lang="fr-FR" sz="1800" b="1" baseline="0" dirty="0"/>
                        <a:t> Passif</a:t>
                      </a:r>
                      <a:endParaRPr lang="fr-FR" sz="1800" b="1" dirty="0"/>
                    </a:p>
                  </a:txBody>
                  <a:tcPr/>
                </a:tc>
                <a:tc>
                  <a:txBody>
                    <a:bodyPr/>
                    <a:lstStyle/>
                    <a:p>
                      <a:pPr algn="ctr"/>
                      <a:r>
                        <a:rPr lang="fr-FR" sz="1800" b="1" dirty="0"/>
                        <a:t>6</a:t>
                      </a:r>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2901145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année 4</a:t>
            </a:r>
          </a:p>
        </p:txBody>
      </p:sp>
      <p:graphicFrame>
        <p:nvGraphicFramePr>
          <p:cNvPr id="3" name="Tableau 2"/>
          <p:cNvGraphicFramePr>
            <a:graphicFrameLocks noGrp="1"/>
          </p:cNvGraphicFramePr>
          <p:nvPr>
            <p:extLst>
              <p:ext uri="{D42A27DB-BD31-4B8C-83A1-F6EECF244321}">
                <p14:modId xmlns:p14="http://schemas.microsoft.com/office/powerpoint/2010/main" val="4270517443"/>
              </p:ext>
            </p:extLst>
          </p:nvPr>
        </p:nvGraphicFramePr>
        <p:xfrm>
          <a:off x="370610" y="1031648"/>
          <a:ext cx="11689146" cy="5655703"/>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1137033">
                  <a:extLst>
                    <a:ext uri="{9D8B030D-6E8A-4147-A177-3AD203B41FA5}">
                      <a16:colId xmlns:a16="http://schemas.microsoft.com/office/drawing/2014/main" val="2486906524"/>
                    </a:ext>
                  </a:extLst>
                </a:gridCol>
                <a:gridCol w="1374389">
                  <a:extLst>
                    <a:ext uri="{9D8B030D-6E8A-4147-A177-3AD203B41FA5}">
                      <a16:colId xmlns:a16="http://schemas.microsoft.com/office/drawing/2014/main" val="325172360"/>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345857">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9">
                  <a:txBody>
                    <a:bodyPr/>
                    <a:lstStyle/>
                    <a:p>
                      <a:r>
                        <a:rPr lang="fr-FR" dirty="0"/>
                        <a:t>Au moment d’un</a:t>
                      </a:r>
                      <a:r>
                        <a:rPr lang="fr-FR" baseline="0" dirty="0"/>
                        <a:t> achat avec délai de paiement, quels postes comptables sont impactés </a:t>
                      </a:r>
                      <a:r>
                        <a:rPr lang="fr-FR" dirty="0"/>
                        <a:t>(cochez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Actif</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Charges</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Produits</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9">
                  <a:txBody>
                    <a:bodyPr/>
                    <a:lstStyle/>
                    <a:p>
                      <a:r>
                        <a:rPr lang="fr-FR" dirty="0"/>
                        <a:t>Quelle est la valeur de la camionnette fin d’année 4</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9">
                  <a:txBody>
                    <a:bodyPr/>
                    <a:lstStyle/>
                    <a:p>
                      <a:r>
                        <a:rPr lang="fr-FR" dirty="0"/>
                        <a:t>……………………………..€</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9">
                  <a:txBody>
                    <a:bodyPr/>
                    <a:lstStyle/>
                    <a:p>
                      <a:r>
                        <a:rPr lang="fr-FR" dirty="0"/>
                        <a:t>Où se trouvent les sommes dues</a:t>
                      </a:r>
                      <a:r>
                        <a:rPr lang="fr-FR" baseline="0" dirty="0"/>
                        <a:t> par des tiers à l’entreprise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Actif</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9">
                  <a:txBody>
                    <a:bodyPr/>
                    <a:lstStyle/>
                    <a:p>
                      <a:r>
                        <a:rPr lang="fr-FR" dirty="0"/>
                        <a:t>D’où provient l’augmentation des réserves de 2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46435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46435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Ici</a:t>
                      </a:r>
                      <a:r>
                        <a:rPr lang="fr-FR" baseline="0" dirty="0"/>
                        <a:t> nous simplifions la réalité en mettant le bénéfice en réserves. Plutôt que la bascule en réserve, que peuvent décider de faire les actionnaires du bénéfice ? </a:t>
                      </a:r>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10398776"/>
                  </a:ext>
                </a:extLst>
              </a:tr>
              <a:tr h="46435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6063682"/>
                  </a:ext>
                </a:extLst>
              </a:tr>
              <a:tr h="370840">
                <a:tc gridSpan="9">
                  <a:txBody>
                    <a:bodyPr/>
                    <a:lstStyle/>
                    <a:p>
                      <a:r>
                        <a:rPr lang="fr-FR" dirty="0"/>
                        <a:t>Expliquez l’évolution de la dette fournisseur</a:t>
                      </a:r>
                      <a:r>
                        <a:rPr lang="fr-FR" baseline="0" dirty="0"/>
                        <a:t> aux trois dates suivantes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123613">
                <a:tc gridSpan="2">
                  <a:txBody>
                    <a:bodyPr/>
                    <a:lstStyle/>
                    <a:p>
                      <a:r>
                        <a:rPr lang="fr-FR" dirty="0"/>
                        <a:t>01/01</a:t>
                      </a:r>
                    </a:p>
                  </a:txBody>
                  <a:tcPr/>
                </a:tc>
                <a:tc hMerge="1">
                  <a:txBody>
                    <a:bodyPr/>
                    <a:lstStyle/>
                    <a:p>
                      <a:endParaRPr lang="fr-FR" dirty="0"/>
                    </a:p>
                  </a:txBody>
                  <a:tcPr/>
                </a:tc>
                <a:tc gridSpan="7">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r h="242147">
                <a:tc gridSpan="2">
                  <a:txBody>
                    <a:bodyPr/>
                    <a:lstStyle/>
                    <a:p>
                      <a:r>
                        <a:rPr lang="fr-FR" dirty="0"/>
                        <a:t>01/03</a:t>
                      </a:r>
                    </a:p>
                  </a:txBody>
                  <a:tcPr/>
                </a:tc>
                <a:tc hMerge="1">
                  <a:txBody>
                    <a:bodyPr/>
                    <a:lstStyle/>
                    <a:p>
                      <a:endParaRPr lang="fr-FR"/>
                    </a:p>
                  </a:txBody>
                  <a:tcPr/>
                </a:tc>
                <a:tc gridSpan="7">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81524172"/>
                  </a:ext>
                </a:extLst>
              </a:tr>
              <a:tr h="123613">
                <a:tc gridSpan="2">
                  <a:txBody>
                    <a:bodyPr/>
                    <a:lstStyle/>
                    <a:p>
                      <a:r>
                        <a:rPr lang="fr-FR" dirty="0"/>
                        <a:t>31/12</a:t>
                      </a:r>
                    </a:p>
                  </a:txBody>
                  <a:tcPr/>
                </a:tc>
                <a:tc hMerge="1">
                  <a:txBody>
                    <a:bodyPr/>
                    <a:lstStyle/>
                    <a:p>
                      <a:endParaRPr lang="fr-FR"/>
                    </a:p>
                  </a:txBody>
                  <a:tcPr/>
                </a:tc>
                <a:tc gridSpan="7">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90524854"/>
                  </a:ext>
                </a:extLst>
              </a:tr>
            </a:tbl>
          </a:graphicData>
        </a:graphic>
      </p:graphicFrame>
    </p:spTree>
    <p:extLst>
      <p:ext uri="{BB962C8B-B14F-4D97-AF65-F5344CB8AC3E}">
        <p14:creationId xmlns:p14="http://schemas.microsoft.com/office/powerpoint/2010/main" val="3988161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2405"/>
            <a:ext cx="10515600" cy="1325563"/>
          </a:xfrm>
        </p:spPr>
        <p:txBody>
          <a:bodyPr/>
          <a:lstStyle/>
          <a:p>
            <a:r>
              <a:rPr lang="fr-FR" dirty="0"/>
              <a:t>Questions année 4</a:t>
            </a:r>
          </a:p>
        </p:txBody>
      </p:sp>
      <p:graphicFrame>
        <p:nvGraphicFramePr>
          <p:cNvPr id="3" name="Tableau 2"/>
          <p:cNvGraphicFramePr>
            <a:graphicFrameLocks noGrp="1"/>
          </p:cNvGraphicFramePr>
          <p:nvPr>
            <p:extLst>
              <p:ext uri="{D42A27DB-BD31-4B8C-83A1-F6EECF244321}">
                <p14:modId xmlns:p14="http://schemas.microsoft.com/office/powerpoint/2010/main" val="2096117241"/>
              </p:ext>
            </p:extLst>
          </p:nvPr>
        </p:nvGraphicFramePr>
        <p:xfrm>
          <a:off x="356756" y="1003939"/>
          <a:ext cx="11689146" cy="573792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1137033">
                  <a:extLst>
                    <a:ext uri="{9D8B030D-6E8A-4147-A177-3AD203B41FA5}">
                      <a16:colId xmlns:a16="http://schemas.microsoft.com/office/drawing/2014/main" val="2486906524"/>
                    </a:ext>
                  </a:extLst>
                </a:gridCol>
                <a:gridCol w="1374389">
                  <a:extLst>
                    <a:ext uri="{9D8B030D-6E8A-4147-A177-3AD203B41FA5}">
                      <a16:colId xmlns:a16="http://schemas.microsoft.com/office/drawing/2014/main" val="325172360"/>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345857">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9">
                  <a:txBody>
                    <a:bodyPr/>
                    <a:lstStyle/>
                    <a:p>
                      <a:r>
                        <a:rPr lang="fr-FR" dirty="0"/>
                        <a:t>Au moment d’un</a:t>
                      </a:r>
                      <a:r>
                        <a:rPr lang="fr-FR" baseline="0" dirty="0"/>
                        <a:t> achat avec délai de paiement, quels postes comptables sont impactés </a:t>
                      </a:r>
                      <a:r>
                        <a:rPr lang="fr-FR" dirty="0"/>
                        <a:t>(cochez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Actif</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Passif (dette frs)</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Charges (achat</a:t>
                      </a:r>
                      <a:r>
                        <a:rPr lang="fr-FR" baseline="0" dirty="0"/>
                        <a:t> </a:t>
                      </a:r>
                      <a:r>
                        <a:rPr lang="fr-FR" baseline="0" dirty="0" err="1"/>
                        <a:t>appauvriss</a:t>
                      </a:r>
                      <a:r>
                        <a:rPr lang="fr-FR" baseline="0" dirty="0"/>
                        <a:t>)</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Produits</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9">
                  <a:txBody>
                    <a:bodyPr/>
                    <a:lstStyle/>
                    <a:p>
                      <a:r>
                        <a:rPr lang="fr-FR" dirty="0"/>
                        <a:t>Quelle est la valeur de la camionnette fin d’année 4</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9">
                  <a:txBody>
                    <a:bodyPr/>
                    <a:lstStyle/>
                    <a:p>
                      <a:r>
                        <a:rPr lang="fr-FR" dirty="0"/>
                        <a:t>3</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9">
                  <a:txBody>
                    <a:bodyPr/>
                    <a:lstStyle/>
                    <a:p>
                      <a:r>
                        <a:rPr lang="fr-FR" dirty="0"/>
                        <a:t>Où se trouvent les sommes dues</a:t>
                      </a:r>
                      <a:r>
                        <a:rPr lang="fr-FR" baseline="0" dirty="0"/>
                        <a:t> par des tiers à l’entreprise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r>
                        <a:rPr lang="fr-FR" dirty="0"/>
                        <a:t>X</a:t>
                      </a:r>
                    </a:p>
                  </a:txBody>
                  <a:tcPr>
                    <a:lnB w="28575" cap="flat" cmpd="sng" algn="ctr">
                      <a:solidFill>
                        <a:schemeClr val="tx1"/>
                      </a:solidFill>
                      <a:prstDash val="solid"/>
                      <a:round/>
                      <a:headEnd type="none" w="med" len="med"/>
                      <a:tailEnd type="none" w="med" len="med"/>
                    </a:lnB>
                  </a:tcPr>
                </a:tc>
                <a:tc gridSpan="2">
                  <a:txBody>
                    <a:bodyPr/>
                    <a:lstStyle/>
                    <a:p>
                      <a:r>
                        <a:rPr lang="fr-FR" dirty="0"/>
                        <a:t>Actif (créance)</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9">
                  <a:txBody>
                    <a:bodyPr/>
                    <a:lstStyle/>
                    <a:p>
                      <a:r>
                        <a:rPr lang="fr-FR" dirty="0"/>
                        <a:t>D’où provient l’augmentation des réserves de 2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 résultat bénéficiaire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35451440"/>
                  </a:ext>
                </a:extLst>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Ici</a:t>
                      </a:r>
                      <a:r>
                        <a:rPr lang="fr-FR" baseline="0" dirty="0"/>
                        <a:t> nous simplifions la réalité en mettant le bénéfice en réserves. Plutôt que la bascule en réserve, que peuvent décider de faire les actionnaires du bénéfice ? </a:t>
                      </a:r>
                      <a:endParaRPr lang="fr-F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85372687"/>
                  </a:ext>
                </a:extLst>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Distribution</a:t>
                      </a:r>
                      <a:r>
                        <a:rPr lang="fr-FR" baseline="0" dirty="0"/>
                        <a:t> sous forme de dividende. Cette distribution entraine un décaissement (sortie d’argent de l’entreprise vers les actionnaires). Cela affaiblirait ici la trésorerie de l’entreprise qui n’est pas très élevée (2). </a:t>
                      </a:r>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9">
                  <a:txBody>
                    <a:bodyPr/>
                    <a:lstStyle/>
                    <a:p>
                      <a:r>
                        <a:rPr lang="fr-FR" dirty="0"/>
                        <a:t>Expliquez l’évolution de la dette fournisseur</a:t>
                      </a:r>
                      <a:r>
                        <a:rPr lang="fr-FR" baseline="0" dirty="0"/>
                        <a:t> aux trois dates suivantes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123613">
                <a:tc gridSpan="2">
                  <a:txBody>
                    <a:bodyPr/>
                    <a:lstStyle/>
                    <a:p>
                      <a:r>
                        <a:rPr lang="fr-FR" dirty="0"/>
                        <a:t>01/01</a:t>
                      </a:r>
                    </a:p>
                  </a:txBody>
                  <a:tcPr/>
                </a:tc>
                <a:tc hMerge="1">
                  <a:txBody>
                    <a:bodyPr/>
                    <a:lstStyle/>
                    <a:p>
                      <a:endParaRPr lang="fr-FR" dirty="0"/>
                    </a:p>
                  </a:txBody>
                  <a:tcPr/>
                </a:tc>
                <a:tc gridSpan="7">
                  <a:txBody>
                    <a:bodyPr/>
                    <a:lstStyle/>
                    <a:p>
                      <a:r>
                        <a:rPr lang="fr-FR" dirty="0"/>
                        <a:t>Augmentation de la dette</a:t>
                      </a: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r h="242147">
                <a:tc gridSpan="2">
                  <a:txBody>
                    <a:bodyPr/>
                    <a:lstStyle/>
                    <a:p>
                      <a:r>
                        <a:rPr lang="fr-FR" dirty="0"/>
                        <a:t>01/03</a:t>
                      </a:r>
                    </a:p>
                  </a:txBody>
                  <a:tcPr/>
                </a:tc>
                <a:tc hMerge="1">
                  <a:txBody>
                    <a:bodyPr/>
                    <a:lstStyle/>
                    <a:p>
                      <a:endParaRPr lang="fr-FR"/>
                    </a:p>
                  </a:txBody>
                  <a:tcPr/>
                </a:tc>
                <a:tc gridSpan="7">
                  <a:txBody>
                    <a:bodyPr/>
                    <a:lstStyle/>
                    <a:p>
                      <a:r>
                        <a:rPr lang="fr-FR" dirty="0"/>
                        <a:t>Diminution de la dette</a:t>
                      </a: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81524172"/>
                  </a:ext>
                </a:extLst>
              </a:tr>
              <a:tr h="123613">
                <a:tc gridSpan="2">
                  <a:txBody>
                    <a:bodyPr/>
                    <a:lstStyle/>
                    <a:p>
                      <a:r>
                        <a:rPr lang="fr-FR" dirty="0"/>
                        <a:t>31/12</a:t>
                      </a:r>
                    </a:p>
                  </a:txBody>
                  <a:tcPr/>
                </a:tc>
                <a:tc hMerge="1">
                  <a:txBody>
                    <a:bodyPr/>
                    <a:lstStyle/>
                    <a:p>
                      <a:endParaRPr lang="fr-FR"/>
                    </a:p>
                  </a:txBody>
                  <a:tcPr/>
                </a:tc>
                <a:tc gridSpan="7">
                  <a:txBody>
                    <a:bodyPr/>
                    <a:lstStyle/>
                    <a:p>
                      <a:r>
                        <a:rPr lang="fr-FR" dirty="0"/>
                        <a:t> 0 = Aucune dette restant à payer</a:t>
                      </a: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90524854"/>
                  </a:ext>
                </a:extLst>
              </a:tr>
            </a:tbl>
          </a:graphicData>
        </a:graphic>
      </p:graphicFrame>
    </p:spTree>
    <p:extLst>
      <p:ext uri="{BB962C8B-B14F-4D97-AF65-F5344CB8AC3E}">
        <p14:creationId xmlns:p14="http://schemas.microsoft.com/office/powerpoint/2010/main" val="93392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Création de l’entreprise (01/01)</a:t>
            </a:r>
          </a:p>
        </p:txBody>
      </p:sp>
      <p:graphicFrame>
        <p:nvGraphicFramePr>
          <p:cNvPr id="3" name="Tableau 2"/>
          <p:cNvGraphicFramePr>
            <a:graphicFrameLocks noGrp="1"/>
          </p:cNvGraphicFramePr>
          <p:nvPr>
            <p:extLst>
              <p:ext uri="{D42A27DB-BD31-4B8C-83A1-F6EECF244321}">
                <p14:modId xmlns:p14="http://schemas.microsoft.com/office/powerpoint/2010/main" val="2795560437"/>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Date</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endParaRPr lang="fr-FR" sz="2800" dirty="0"/>
                    </a:p>
                  </a:txBody>
                  <a:tcPr/>
                </a:tc>
                <a:tc>
                  <a:txBody>
                    <a:bodyPr/>
                    <a:lstStyle/>
                    <a:p>
                      <a:pPr algn="ctr"/>
                      <a:endParaRPr lang="fr-FR" sz="2800" dirty="0">
                        <a:solidFill>
                          <a:schemeClr val="accent4"/>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chemeClr val="accent2">
                            <a:lumMod val="75000"/>
                          </a:schemeClr>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sp>
        <p:nvSpPr>
          <p:cNvPr id="9" name="Rectangle à coins arrondis 8"/>
          <p:cNvSpPr/>
          <p:nvPr/>
        </p:nvSpPr>
        <p:spPr>
          <a:xfrm>
            <a:off x="7267073" y="1340278"/>
            <a:ext cx="4768881" cy="1333649"/>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L’actionnaire investit 4 unités monétaires au démarrage de son entreprise.</a:t>
            </a:r>
          </a:p>
        </p:txBody>
      </p:sp>
      <p:graphicFrame>
        <p:nvGraphicFramePr>
          <p:cNvPr id="10" name="Tableau 9"/>
          <p:cNvGraphicFramePr>
            <a:graphicFrameLocks noGrp="1"/>
          </p:cNvGraphicFramePr>
          <p:nvPr>
            <p:extLst>
              <p:ext uri="{D42A27DB-BD31-4B8C-83A1-F6EECF244321}">
                <p14:modId xmlns:p14="http://schemas.microsoft.com/office/powerpoint/2010/main" val="670229073"/>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595912288"/>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a:t>Trésorerie</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4"/>
                        </a:solidFill>
                      </a:endParaRP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4255" y="53455"/>
            <a:ext cx="1068987" cy="1093966"/>
          </a:xfrm>
          <a:prstGeom prst="rect">
            <a:avLst/>
          </a:prstGeom>
          <a:noFill/>
        </p:spPr>
      </p:pic>
    </p:spTree>
    <p:extLst>
      <p:ext uri="{BB962C8B-B14F-4D97-AF65-F5344CB8AC3E}">
        <p14:creationId xmlns:p14="http://schemas.microsoft.com/office/powerpoint/2010/main" val="1439001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43200"/>
            <a:ext cx="9144000" cy="2387600"/>
          </a:xfrm>
        </p:spPr>
        <p:txBody>
          <a:bodyPr/>
          <a:lstStyle/>
          <a:p>
            <a:r>
              <a:rPr lang="fr-FR" dirty="0"/>
              <a:t>A vous de jouer</a:t>
            </a:r>
          </a:p>
        </p:txBody>
      </p:sp>
      <p:sp>
        <p:nvSpPr>
          <p:cNvPr id="3" name="Sous-titre 2"/>
          <p:cNvSpPr>
            <a:spLocks noGrp="1"/>
          </p:cNvSpPr>
          <p:nvPr>
            <p:ph type="subTitle" idx="1"/>
          </p:nvPr>
        </p:nvSpPr>
        <p:spPr>
          <a:xfrm>
            <a:off x="110836" y="1722726"/>
            <a:ext cx="9144000" cy="3506999"/>
          </a:xfrm>
        </p:spPr>
        <p:txBody>
          <a:bodyPr>
            <a:normAutofit lnSpcReduction="10000"/>
          </a:bodyPr>
          <a:lstStyle/>
          <a:p>
            <a:endParaRPr lang="fr-FR" dirty="0"/>
          </a:p>
          <a:p>
            <a:endParaRPr lang="fr-FR" dirty="0"/>
          </a:p>
          <a:p>
            <a:endParaRPr lang="fr-FR" dirty="0"/>
          </a:p>
          <a:p>
            <a:pPr marL="342900" indent="-342900" algn="just">
              <a:buFontTx/>
              <a:buChar char="-"/>
            </a:pPr>
            <a:r>
              <a:rPr lang="fr-FR" dirty="0"/>
              <a:t>Découvrez les autres sources de financements</a:t>
            </a:r>
          </a:p>
          <a:p>
            <a:pPr marL="342900" indent="-342900" algn="just">
              <a:buFontTx/>
              <a:buChar char="-"/>
            </a:pPr>
            <a:r>
              <a:rPr lang="fr-FR" dirty="0"/>
              <a:t>Découvrez différentes charges </a:t>
            </a:r>
          </a:p>
          <a:p>
            <a:pPr marL="342900" indent="-342900" algn="just">
              <a:buFontTx/>
              <a:buChar char="-"/>
            </a:pPr>
            <a:endParaRPr lang="fr-FR" dirty="0"/>
          </a:p>
          <a:p>
            <a:pPr algn="just"/>
            <a:r>
              <a:rPr lang="fr-FR" dirty="0"/>
              <a:t>Passez les écritures et vérifiez si vos états financiers </a:t>
            </a:r>
          </a:p>
          <a:p>
            <a:pPr algn="just"/>
            <a:r>
              <a:rPr lang="fr-FR" dirty="0"/>
              <a:t>sont équilibrés </a:t>
            </a:r>
            <a:r>
              <a:rPr lang="fr-FR" dirty="0">
                <a:sym typeface="Wingdings" panose="05000000000000000000" pitchFamily="2" charset="2"/>
              </a:rPr>
              <a:t></a:t>
            </a: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340" y="1722727"/>
            <a:ext cx="4017818" cy="4017818"/>
          </a:xfrm>
          <a:prstGeom prst="rect">
            <a:avLst/>
          </a:prstGeom>
        </p:spPr>
      </p:pic>
    </p:spTree>
    <p:extLst>
      <p:ext uri="{BB962C8B-B14F-4D97-AF65-F5344CB8AC3E}">
        <p14:creationId xmlns:p14="http://schemas.microsoft.com/office/powerpoint/2010/main" val="13674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Création de l’entreprise (corrigé)</a:t>
            </a:r>
          </a:p>
        </p:txBody>
      </p:sp>
      <p:graphicFrame>
        <p:nvGraphicFramePr>
          <p:cNvPr id="3" name="Tableau 2"/>
          <p:cNvGraphicFramePr>
            <a:graphicFrameLocks noGrp="1"/>
          </p:cNvGraphicFramePr>
          <p:nvPr>
            <p:extLst>
              <p:ext uri="{D42A27DB-BD31-4B8C-83A1-F6EECF244321}">
                <p14:modId xmlns:p14="http://schemas.microsoft.com/office/powerpoint/2010/main" val="390921737"/>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01/01</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r>
                        <a:rPr lang="fr-FR" sz="2800" dirty="0"/>
                        <a:t>Trésorerie</a:t>
                      </a:r>
                    </a:p>
                  </a:txBody>
                  <a:tcPr/>
                </a:tc>
                <a:tc>
                  <a:txBody>
                    <a:bodyPr/>
                    <a:lstStyle/>
                    <a:p>
                      <a:pPr algn="ctr"/>
                      <a:r>
                        <a:rPr lang="fr-FR" sz="2800" dirty="0">
                          <a:solidFill>
                            <a:schemeClr val="accent4"/>
                          </a:solidFill>
                        </a:rPr>
                        <a:t>4</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Capital social</a:t>
                      </a:r>
                    </a:p>
                  </a:txBody>
                  <a:tcPr/>
                </a:tc>
                <a:tc>
                  <a:txBody>
                    <a:bodyPr/>
                    <a:lstStyle/>
                    <a:p>
                      <a:pPr algn="ctr"/>
                      <a:endParaRPr lang="fr-FR" sz="2800" dirty="0"/>
                    </a:p>
                  </a:txBody>
                  <a:tcPr/>
                </a:tc>
                <a:tc>
                  <a:txBody>
                    <a:bodyPr/>
                    <a:lstStyle/>
                    <a:p>
                      <a:pPr algn="ctr"/>
                      <a:r>
                        <a:rPr lang="fr-FR" sz="2800" dirty="0">
                          <a:solidFill>
                            <a:schemeClr val="accent2">
                              <a:lumMod val="75000"/>
                            </a:schemeClr>
                          </a:solidFill>
                        </a:rPr>
                        <a:t>4</a:t>
                      </a:r>
                    </a:p>
                  </a:txBody>
                  <a:tcPr/>
                </a:tc>
                <a:extLst>
                  <a:ext uri="{0D108BD9-81ED-4DB2-BD59-A6C34878D82A}">
                    <a16:rowId xmlns:a16="http://schemas.microsoft.com/office/drawing/2014/main" val="1262906119"/>
                  </a:ext>
                </a:extLst>
              </a:tr>
              <a:tr h="370840">
                <a:tc gridSpan="3">
                  <a:txBody>
                    <a:bodyPr/>
                    <a:lstStyle/>
                    <a:p>
                      <a:pPr algn="ctr"/>
                      <a:r>
                        <a:rPr lang="fr-FR" dirty="0"/>
                        <a:t>Apport</a:t>
                      </a:r>
                      <a:r>
                        <a:rPr lang="fr-FR" baseline="0" dirty="0"/>
                        <a:t> des fonds par actionnaire</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10" name="Tableau 9"/>
          <p:cNvGraphicFramePr>
            <a:graphicFrameLocks noGrp="1"/>
          </p:cNvGraphicFramePr>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3440976503"/>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4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4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400" dirty="0"/>
                    </a:p>
                  </a:txBody>
                  <a:tcPr/>
                </a:tc>
                <a:extLst>
                  <a:ext uri="{0D108BD9-81ED-4DB2-BD59-A6C34878D82A}">
                    <a16:rowId xmlns:a16="http://schemas.microsoft.com/office/drawing/2014/main" val="3789537937"/>
                  </a:ext>
                </a:extLst>
              </a:tr>
              <a:tr h="189911">
                <a:tc>
                  <a:txBody>
                    <a:bodyPr/>
                    <a:lstStyle/>
                    <a:p>
                      <a:r>
                        <a:rPr lang="fr-FR" sz="1400" dirty="0"/>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a:t>
                      </a: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7" name="Rectangle à coins arrondis 6"/>
          <p:cNvSpPr/>
          <p:nvPr/>
        </p:nvSpPr>
        <p:spPr>
          <a:xfrm>
            <a:off x="7267074" y="1340278"/>
            <a:ext cx="4448038" cy="1375374"/>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L’actionnaire investit 4 unités monétaires au démarrage de son entreprise.</a:t>
            </a:r>
          </a:p>
        </p:txBody>
      </p:sp>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4255" y="53455"/>
            <a:ext cx="1068987" cy="1093966"/>
          </a:xfrm>
          <a:prstGeom prst="rect">
            <a:avLst/>
          </a:prstGeom>
          <a:noFill/>
        </p:spPr>
      </p:pic>
      <p:sp>
        <p:nvSpPr>
          <p:cNvPr id="4" name="Flèche courbée vers la droite 3"/>
          <p:cNvSpPr/>
          <p:nvPr/>
        </p:nvSpPr>
        <p:spPr>
          <a:xfrm rot="19509431">
            <a:off x="5298619" y="2001366"/>
            <a:ext cx="1200524" cy="5164998"/>
          </a:xfrm>
          <a:prstGeom prst="curvedRightArrow">
            <a:avLst>
              <a:gd name="adj1" fmla="val 15234"/>
              <a:gd name="adj2" fmla="val 21781"/>
              <a:gd name="adj3" fmla="val 3991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droite 11"/>
          <p:cNvSpPr/>
          <p:nvPr/>
        </p:nvSpPr>
        <p:spPr>
          <a:xfrm rot="17491813">
            <a:off x="8062293" y="1415050"/>
            <a:ext cx="1200524" cy="5919969"/>
          </a:xfrm>
          <a:prstGeom prst="curvedRightArrow">
            <a:avLst>
              <a:gd name="adj1" fmla="val 15234"/>
              <a:gd name="adj2" fmla="val 21781"/>
              <a:gd name="adj3" fmla="val 39917"/>
            </a:avLst>
          </a:prstGeom>
          <a:solidFill>
            <a:srgbClr val="A8803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6703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Achat de moutarde - 15/01</a:t>
            </a:r>
          </a:p>
        </p:txBody>
      </p:sp>
      <p:graphicFrame>
        <p:nvGraphicFramePr>
          <p:cNvPr id="3" name="Tableau 2"/>
          <p:cNvGraphicFramePr>
            <a:graphicFrameLocks noGrp="1"/>
          </p:cNvGraphicFramePr>
          <p:nvPr>
            <p:extLst>
              <p:ext uri="{D42A27DB-BD31-4B8C-83A1-F6EECF244321}">
                <p14:modId xmlns:p14="http://schemas.microsoft.com/office/powerpoint/2010/main" val="697483235"/>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endParaRPr lang="fr-FR" sz="2800" dirty="0"/>
                    </a:p>
                  </a:txBody>
                  <a:tcPr/>
                </a:tc>
                <a:tc>
                  <a:txBody>
                    <a:bodyPr/>
                    <a:lstStyle/>
                    <a:p>
                      <a:pPr algn="ctr"/>
                      <a:endParaRPr lang="fr-FR" sz="2800" dirty="0">
                        <a:solidFill>
                          <a:srgbClr val="FF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54376323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514257992"/>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solidFill>
                            <a:schemeClr val="tx1"/>
                          </a:solidFill>
                        </a:rPr>
                        <a:t>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FFC000"/>
                          </a:solidFill>
                        </a:rPr>
                        <a:t>+4</a:t>
                      </a: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2" name="Rectangle à coins arrondis 11"/>
          <p:cNvSpPr/>
          <p:nvPr/>
        </p:nvSpPr>
        <p:spPr>
          <a:xfrm>
            <a:off x="7128165" y="1689440"/>
            <a:ext cx="4907790" cy="1136887"/>
          </a:xfrm>
          <a:prstGeom prst="roundRect">
            <a:avLst/>
          </a:prstGeom>
          <a:solidFill>
            <a:srgbClr val="EEBA3C"/>
          </a:solidFill>
          <a:ln w="28575">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la moutarde (2 unités monétaires)</a:t>
            </a:r>
          </a:p>
        </p:txBody>
      </p:sp>
      <p:pic>
        <p:nvPicPr>
          <p:cNvPr id="13" name="Image 12"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360446"/>
            <a:ext cx="1541546" cy="1429937"/>
          </a:xfrm>
          <a:prstGeom prst="rect">
            <a:avLst/>
          </a:prstGeom>
          <a:noFill/>
          <a:ln>
            <a:noFill/>
          </a:ln>
        </p:spPr>
      </p:pic>
    </p:spTree>
    <p:extLst>
      <p:ext uri="{BB962C8B-B14F-4D97-AF65-F5344CB8AC3E}">
        <p14:creationId xmlns:p14="http://schemas.microsoft.com/office/powerpoint/2010/main" val="32603299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2377</TotalTime>
  <Words>8757</Words>
  <Application>Microsoft Office PowerPoint</Application>
  <PresentationFormat>Grand écran</PresentationFormat>
  <Paragraphs>2308</Paragraphs>
  <Slides>70</Slides>
  <Notes>70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70</vt:i4>
      </vt:variant>
    </vt:vector>
  </HeadingPairs>
  <TitlesOfParts>
    <vt:vector size="76" baseType="lpstr">
      <vt:lpstr>Arial</vt:lpstr>
      <vt:lpstr>Calibri</vt:lpstr>
      <vt:lpstr>Calibri Light</vt:lpstr>
      <vt:lpstr>Symbol</vt:lpstr>
      <vt:lpstr>Wingdings</vt:lpstr>
      <vt:lpstr>Thème Office</vt:lpstr>
      <vt:lpstr>A faire pour la prochaine séance </vt:lpstr>
      <vt:lpstr>Objectifs</vt:lpstr>
      <vt:lpstr>Présentation PowerPoint</vt:lpstr>
      <vt:lpstr>Les écritures comptables </vt:lpstr>
      <vt:lpstr>Présentation PowerPoint</vt:lpstr>
      <vt:lpstr>Présentation PowerPoint</vt:lpstr>
      <vt:lpstr>Création de l’entreprise (01/01)</vt:lpstr>
      <vt:lpstr>Création de l’entreprise (corrigé)</vt:lpstr>
      <vt:lpstr>Achat de moutarde - 15/01</vt:lpstr>
      <vt:lpstr>Présentation PowerPoint</vt:lpstr>
      <vt:lpstr>Paiement du loyer – 20/02</vt:lpstr>
      <vt:lpstr>Paiement du loyer – 20/02 (corrigé)</vt:lpstr>
      <vt:lpstr>Vente de moutarde – 31/03 </vt:lpstr>
      <vt:lpstr>Vente de moutarde – 31/03 (corrigé) </vt:lpstr>
      <vt:lpstr>Achat d’huile (16/06)</vt:lpstr>
      <vt:lpstr>Présentation PowerPoint</vt:lpstr>
      <vt:lpstr>Présentation PowerPoint</vt:lpstr>
      <vt:lpstr>Présentation PowerPoint</vt:lpstr>
      <vt:lpstr>Présentation PowerPoint</vt:lpstr>
      <vt:lpstr>Présentation PowerPoint</vt:lpstr>
      <vt:lpstr>Questions fin d’année 1</vt:lpstr>
      <vt:lpstr>Questions fin d’année 1 (corrigé)</vt:lpstr>
      <vt:lpstr>Année 2 : Les financements</vt:lpstr>
      <vt:lpstr>Année 2 : Les financements (suite)</vt:lpstr>
      <vt:lpstr>Vente de l’huile – 18/01 </vt:lpstr>
      <vt:lpstr>Vente d’huile – 18/01 (corrigé) </vt:lpstr>
      <vt:lpstr>Présentation PowerPoint</vt:lpstr>
      <vt:lpstr>Présentation PowerPoint</vt:lpstr>
      <vt:lpstr>Recours à un financement – 01/04  </vt:lpstr>
      <vt:lpstr>Recours à un financement – 01/04 (corrigé) </vt:lpstr>
      <vt:lpstr>Présentation PowerPoint</vt:lpstr>
      <vt:lpstr>Présentation PowerPoint</vt:lpstr>
      <vt:lpstr>Vente de sardines ou champagne – 30/04   </vt:lpstr>
      <vt:lpstr>Vente de sardines ou champagne – 30/04 (corrigé)  </vt:lpstr>
      <vt:lpstr>Échéance de remboursement d’emprunt (30/12)  </vt:lpstr>
      <vt:lpstr>Échéance de remboursement d’emprunt (30/12) corrigé</vt:lpstr>
      <vt:lpstr>Présentation PowerPoint</vt:lpstr>
      <vt:lpstr>Présentation PowerPoint</vt:lpstr>
      <vt:lpstr>Questions fin année 2</vt:lpstr>
      <vt:lpstr>Questions fin année 2</vt:lpstr>
      <vt:lpstr>Année 3 : Les immobilisations Déf : Actif détenu par l’entreprise, conservé plus de 1 an et qui génère des avantages économiques futures. Valeur : + 500 euros.      En fin d’année, on constate la perte de valeur </vt:lpstr>
      <vt:lpstr>Présentation PowerPoint</vt:lpstr>
      <vt:lpstr>Présentation PowerPoint</vt:lpstr>
      <vt:lpstr>Vente d’épinards – 19/02  </vt:lpstr>
      <vt:lpstr>Vente d’épinards – 19/02 (corrigé) </vt:lpstr>
      <vt:lpstr>Achat de véhicule – 25/04   </vt:lpstr>
      <vt:lpstr>Achat de véhicule – 25/04 (corrigé)  </vt:lpstr>
      <vt:lpstr>Remboursement échéance emprunt (30/12)  </vt:lpstr>
      <vt:lpstr>Remboursement échéance emprunt (30/12) – Corrigé </vt:lpstr>
      <vt:lpstr>Perte de valeur véhicule – 31/12  </vt:lpstr>
      <vt:lpstr>Perte de valeur véhicule – 31/12 (corrigé)  </vt:lpstr>
      <vt:lpstr>Présentation PowerPoint</vt:lpstr>
      <vt:lpstr>Présentation PowerPoint</vt:lpstr>
      <vt:lpstr>Questions année 3</vt:lpstr>
      <vt:lpstr>Questions année 3</vt:lpstr>
      <vt:lpstr>Année 4 : Les dettes fournisseurs Permet d’acquérir les biens immédiatement et en différer le paiement          </vt:lpstr>
      <vt:lpstr>Année 4 : Les créances clients Vente avec paiement différé. La créance est définie comme une somme ou service dû par un tiers à l’entreprise.          </vt:lpstr>
      <vt:lpstr>Présentation PowerPoint</vt:lpstr>
      <vt:lpstr>Présentation PowerPoint</vt:lpstr>
      <vt:lpstr>Vente de choux de Bruxelles – 01/02/4  </vt:lpstr>
      <vt:lpstr>Vente de choux de Bruxelles – 01/02/4 (corrigé) </vt:lpstr>
      <vt:lpstr>Présentation PowerPoint</vt:lpstr>
      <vt:lpstr>Présentation PowerPoint</vt:lpstr>
      <vt:lpstr>Perte de valeur véhicule – 31/12/4  </vt:lpstr>
      <vt:lpstr>Perte de valeur véhicule – 31/12 (corrigé)  </vt:lpstr>
      <vt:lpstr>Présentation PowerPoint</vt:lpstr>
      <vt:lpstr>Présentation PowerPoint</vt:lpstr>
      <vt:lpstr>Questions année 4</vt:lpstr>
      <vt:lpstr>Questions année 4</vt:lpstr>
      <vt:lpstr>A vous de jouer</vt:lpstr>
    </vt:vector>
  </TitlesOfParts>
  <Company>Universite de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faire pour la semaine prochaine</dc:title>
  <dc:creator>Nina Marchal</dc:creator>
  <cp:lastModifiedBy>Guillaume Dumas</cp:lastModifiedBy>
  <cp:revision>85</cp:revision>
  <cp:lastPrinted>2024-11-08T11:26:59Z</cp:lastPrinted>
  <dcterms:created xsi:type="dcterms:W3CDTF">2024-10-26T13:00:03Z</dcterms:created>
  <dcterms:modified xsi:type="dcterms:W3CDTF">2025-04-17T10:40:12Z</dcterms:modified>
</cp:coreProperties>
</file>